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8" r:id="rId5"/>
    <p:sldMasterId id="2147483670" r:id="rId6"/>
  </p:sldMasterIdLst>
  <p:notesMasterIdLst>
    <p:notesMasterId r:id="rId19"/>
  </p:notesMasterIdLst>
  <p:sldIdLst>
    <p:sldId id="256" r:id="rId7"/>
    <p:sldId id="2794" r:id="rId8"/>
    <p:sldId id="2798" r:id="rId9"/>
    <p:sldId id="2796" r:id="rId10"/>
    <p:sldId id="698" r:id="rId11"/>
    <p:sldId id="702" r:id="rId12"/>
    <p:sldId id="438" r:id="rId13"/>
    <p:sldId id="2797" r:id="rId14"/>
    <p:sldId id="2799" r:id="rId15"/>
    <p:sldId id="2801" r:id="rId16"/>
    <p:sldId id="2792" r:id="rId17"/>
    <p:sldId id="262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8"/>
  </p:normalViewPr>
  <p:slideViewPr>
    <p:cSldViewPr snapToGrid="0" snapToObjects="1">
      <p:cViewPr varScale="1">
        <p:scale>
          <a:sx n="48" d="100"/>
          <a:sy n="48" d="100"/>
        </p:scale>
        <p:origin x="6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6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gradFill flip="none" rotWithShape="1">
          <a:gsLst>
            <a:gs pos="0">
              <a:srgbClr val="F4991A"/>
            </a:gs>
            <a:gs pos="100000">
              <a:srgbClr val="EA6334"/>
            </a:gs>
          </a:gsLst>
          <a:lin ang="8713823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llipse bands.png" descr="ellipse ban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41" y="303445"/>
            <a:ext cx="23619518" cy="1376626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Presentation 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1819466" y="8945033"/>
            <a:ext cx="11608974" cy="14351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8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20" name="AASS Lockup - White+Navy.png" descr="AASS Lockup - White+Nav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5125" y="1823943"/>
            <a:ext cx="6434936" cy="2242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conexiom logo - navy_1.png" descr="conexiom logo - navy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9614" y="12783042"/>
            <a:ext cx="3372961" cy="505946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Presented by"/>
          <p:cNvSpPr txBox="1"/>
          <p:nvPr/>
        </p:nvSpPr>
        <p:spPr>
          <a:xfrm>
            <a:off x="18085012" y="12858215"/>
            <a:ext cx="157962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Presented by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 rot="16200000">
            <a:off x="11959031" y="13081000"/>
            <a:ext cx="488916" cy="4719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70721" y="188368"/>
            <a:ext cx="23103658" cy="6209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3600">
                <a:solidFill>
                  <a:schemeClr val="tx2"/>
                </a:solidFill>
              </a:defRPr>
            </a:lvl2pPr>
            <a:lvl3pPr>
              <a:defRPr sz="3600">
                <a:solidFill>
                  <a:schemeClr val="tx2"/>
                </a:solidFill>
              </a:defRPr>
            </a:lvl3pPr>
            <a:lvl4pPr>
              <a:defRPr sz="3600">
                <a:solidFill>
                  <a:schemeClr val="tx2"/>
                </a:solidFill>
              </a:defRPr>
            </a:lvl4pPr>
            <a:lvl5pPr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70721" y="798515"/>
            <a:ext cx="23105534" cy="145097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nl-NL" sz="6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1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864" y="496813"/>
            <a:ext cx="23105536" cy="1438274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6" y="2022233"/>
            <a:ext cx="23105536" cy="10599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400"/>
              </a:spcBef>
              <a:buFont typeface="Arial" pitchFamily="34" charset="0"/>
              <a:buNone/>
              <a:defRPr sz="5600">
                <a:latin typeface="Arial"/>
                <a:cs typeface="Arial"/>
              </a:defRPr>
            </a:lvl1pPr>
            <a:lvl2pPr marL="546100" indent="-546100">
              <a:lnSpc>
                <a:spcPct val="100000"/>
              </a:lnSpc>
              <a:spcAft>
                <a:spcPts val="0"/>
              </a:spcAft>
              <a:buSzPct val="85000"/>
              <a:defRPr sz="4800">
                <a:latin typeface="Arial"/>
                <a:cs typeface="Arial"/>
              </a:defRPr>
            </a:lvl2pPr>
            <a:lvl3pPr marL="1243584">
              <a:spcAft>
                <a:spcPts val="0"/>
              </a:spcAft>
              <a:buSzPct val="85000"/>
              <a:defRPr sz="4000">
                <a:latin typeface="Arial"/>
                <a:cs typeface="Arial"/>
              </a:defRPr>
            </a:lvl3pPr>
            <a:lvl4pPr marL="1847088">
              <a:spcBef>
                <a:spcPts val="1200"/>
              </a:spcBef>
              <a:spcAft>
                <a:spcPts val="0"/>
              </a:spcAft>
              <a:buSzPct val="85000"/>
              <a:defRPr sz="3600">
                <a:latin typeface="Arial"/>
                <a:cs typeface="Arial"/>
              </a:defRPr>
            </a:lvl4pPr>
            <a:lvl5pPr marL="2395728">
              <a:spcBef>
                <a:spcPts val="1200"/>
              </a:spcBef>
              <a:spcAft>
                <a:spcPts val="0"/>
              </a:spcAft>
              <a:buSzPct val="85000"/>
              <a:defRPr sz="3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12763500"/>
            <a:ext cx="13614400" cy="952500"/>
          </a:xfrm>
          <a:prstGeom prst="rect">
            <a:avLst/>
          </a:prstGeom>
        </p:spPr>
        <p:txBody>
          <a:bodyPr anchor="ctr"/>
          <a:lstStyle>
            <a:lvl1pPr algn="ctr">
              <a:defRPr sz="3200" i="1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75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898671" y="785422"/>
            <a:ext cx="23105538" cy="143827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6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6" y="2022233"/>
            <a:ext cx="23105536" cy="10599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400"/>
              </a:spcBef>
              <a:buFont typeface="Arial" pitchFamily="34" charset="0"/>
              <a:buNone/>
              <a:defRPr sz="5600">
                <a:latin typeface="Arial"/>
                <a:cs typeface="Arial"/>
              </a:defRPr>
            </a:lvl1pPr>
            <a:lvl2pPr marL="546100" indent="-5461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4800">
                <a:latin typeface="Arial"/>
                <a:cs typeface="Arial"/>
              </a:defRPr>
            </a:lvl2pPr>
            <a:lvl3pPr marL="1243584">
              <a:spcBef>
                <a:spcPts val="1200"/>
              </a:spcBef>
              <a:defRPr sz="4000">
                <a:latin typeface="Arial"/>
                <a:cs typeface="Arial"/>
              </a:defRPr>
            </a:lvl3pPr>
            <a:lvl4pPr marL="1847088">
              <a:spcBef>
                <a:spcPts val="1200"/>
              </a:spcBef>
              <a:spcAft>
                <a:spcPts val="0"/>
              </a:spcAft>
              <a:defRPr sz="3600">
                <a:latin typeface="Arial"/>
                <a:cs typeface="Arial"/>
              </a:defRPr>
            </a:lvl4pPr>
            <a:lvl5pPr marL="2395728">
              <a:spcBef>
                <a:spcPts val="1200"/>
              </a:spcBef>
              <a:spcAft>
                <a:spcPts val="2400"/>
              </a:spcAft>
              <a:defRPr sz="3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12763500"/>
            <a:ext cx="13614400" cy="952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68866" y="150422"/>
            <a:ext cx="23236768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CA" sz="48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</a:pPr>
            <a:r>
              <a:rPr lang="en-US" dirty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5004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864" y="496813"/>
            <a:ext cx="23105536" cy="1438274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12763500"/>
            <a:ext cx="13614400" cy="952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68263" y="2105472"/>
            <a:ext cx="23206138" cy="14382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spcBef>
                <a:spcPts val="14400"/>
              </a:spcBef>
              <a:defRPr sz="4800" i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2427" y="4111030"/>
            <a:ext cx="23042034" cy="8496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5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66928" indent="-566928">
              <a:lnSpc>
                <a:spcPct val="100000"/>
              </a:lnSpc>
              <a:defRPr lang="en-US" sz="4800" kern="1200" dirty="0" smtClean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2pPr>
            <a:lvl3pPr marL="1243584" indent="-685800">
              <a:defRPr lang="en-US" sz="4000" kern="1200" dirty="0" smtClean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3pPr>
            <a:lvl4pPr marL="1847088" indent="-571500">
              <a:defRPr lang="en-US" sz="3600" kern="1200" dirty="0" smtClean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4pPr>
            <a:lvl5pPr>
              <a:defRPr lang="en-CA" sz="3600" kern="1200" dirty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  <a:p>
            <a:pPr marL="546100" lvl="1" indent="-5461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243584" lvl="2" indent="-6858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Calibri" pitchFamily="34" charset="0"/>
              <a:buChar char="−"/>
            </a:pPr>
            <a:r>
              <a:rPr lang="en-US" dirty="0"/>
              <a:t>Third level</a:t>
            </a:r>
          </a:p>
          <a:p>
            <a:pPr marL="1847088" lvl="3" indent="-5715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Fourth level</a:t>
            </a:r>
          </a:p>
          <a:p>
            <a:pPr marL="2395728" lvl="4" indent="-5715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Calibri" pitchFamily="34" charset="0"/>
              <a:buChar char="−"/>
            </a:pPr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231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864" y="811215"/>
            <a:ext cx="23105536" cy="143827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6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12763500"/>
            <a:ext cx="13614400" cy="952500"/>
          </a:xfrm>
          <a:prstGeom prst="rect">
            <a:avLst/>
          </a:prstGeom>
        </p:spPr>
        <p:txBody>
          <a:bodyPr anchor="ctr"/>
          <a:lstStyle>
            <a:lvl1pPr algn="ctr">
              <a:defRPr sz="3200" i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68868" y="174328"/>
            <a:ext cx="23105864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CA" sz="48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</a:pPr>
            <a:r>
              <a:rPr lang="en-US" dirty="0"/>
              <a:t>Click To Edit Master Text Styles</a:t>
            </a:r>
            <a:endParaRPr lang="en-C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68263" y="2105472"/>
            <a:ext cx="23206138" cy="23042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i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82427" y="4697759"/>
            <a:ext cx="23042034" cy="79095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5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66928" indent="-566928">
              <a:lnSpc>
                <a:spcPct val="100000"/>
              </a:lnSpc>
              <a:defRPr lang="en-US" sz="4800" kern="1200" dirty="0" smtClean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2pPr>
            <a:lvl3pPr marL="1243584" indent="-685800">
              <a:defRPr lang="en-US" sz="4000" kern="1200" dirty="0" smtClean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3pPr>
            <a:lvl4pPr marL="1847088" indent="-571500">
              <a:defRPr lang="en-US" sz="3600" kern="1200" dirty="0" smtClean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4pPr>
            <a:lvl5pPr>
              <a:defRPr lang="en-CA" sz="3600" kern="1200" dirty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  <a:p>
            <a:pPr marL="546100" lvl="1" indent="-5461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243584" lvl="2" indent="-6858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Calibri" pitchFamily="34" charset="0"/>
              <a:buChar char="−"/>
            </a:pPr>
            <a:r>
              <a:rPr lang="en-US" dirty="0"/>
              <a:t>Third level</a:t>
            </a:r>
          </a:p>
          <a:p>
            <a:pPr marL="1847088" lvl="3" indent="-5715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Fourth level</a:t>
            </a:r>
          </a:p>
          <a:p>
            <a:pPr marL="2395728" lvl="4" indent="-5715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Calibri" pitchFamily="34" charset="0"/>
              <a:buChar char="−"/>
            </a:pPr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1867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807959" y="2025651"/>
            <a:ext cx="10561174" cy="105929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70721" y="2025651"/>
            <a:ext cx="10561174" cy="105929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0720" y="38100"/>
            <a:ext cx="23042560" cy="6209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en-US" sz="4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3600">
                <a:solidFill>
                  <a:schemeClr val="tx2"/>
                </a:solidFill>
              </a:defRPr>
            </a:lvl2pPr>
            <a:lvl3pPr>
              <a:defRPr sz="3600">
                <a:solidFill>
                  <a:schemeClr val="tx2"/>
                </a:solidFill>
              </a:defRPr>
            </a:lvl3pPr>
            <a:lvl4pPr>
              <a:defRPr sz="3600">
                <a:solidFill>
                  <a:schemeClr val="tx2"/>
                </a:solidFill>
              </a:defRPr>
            </a:lvl4pPr>
            <a:lvl5pPr>
              <a:defRPr sz="3600">
                <a:solidFill>
                  <a:schemeClr val="tx2"/>
                </a:solidFill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itle 6"/>
          <p:cNvSpPr>
            <a:spLocks noGrp="1"/>
          </p:cNvSpPr>
          <p:nvPr>
            <p:ph type="title" hasCustomPrompt="1"/>
          </p:nvPr>
        </p:nvSpPr>
        <p:spPr>
          <a:xfrm>
            <a:off x="668869" y="665313"/>
            <a:ext cx="23044414" cy="145097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nl-NL" sz="72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7532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806769" y="2025651"/>
            <a:ext cx="10370342" cy="105929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00000"/>
              </a:lnSpc>
              <a:spcAft>
                <a:spcPts val="0"/>
              </a:spcAft>
              <a:defRPr lang="en-US" sz="5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-566928" algn="l" rtl="0" eaLnBrk="1" fontAlgn="base" hangingPunct="1">
              <a:lnSpc>
                <a:spcPct val="100000"/>
              </a:lnSpc>
              <a:spcAft>
                <a:spcPts val="0"/>
              </a:spcAft>
              <a:defRPr lang="en-US" sz="4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  <a:cs typeface="+mn-cs"/>
              </a:defRPr>
            </a:lvl2pPr>
            <a:lvl3pPr marL="1243584" indent="-685800" algn="l" rtl="0" eaLnBrk="1" fontAlgn="base" hangingPunct="1">
              <a:lnSpc>
                <a:spcPct val="100000"/>
              </a:lnSpc>
              <a:spcAft>
                <a:spcPts val="0"/>
              </a:spcAft>
              <a:defRPr lang="en-US" sz="40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  <a:cs typeface="+mn-cs"/>
              </a:defRPr>
            </a:lvl3pPr>
            <a:lvl4pPr marL="1847088" indent="-571500" algn="l" rtl="0" eaLnBrk="1" fontAlgn="base" hangingPunct="1">
              <a:lnSpc>
                <a:spcPct val="100000"/>
              </a:lnSpc>
              <a:spcAft>
                <a:spcPts val="0"/>
              </a:spcAft>
              <a:defRPr lang="en-US" sz="36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  <a:cs typeface="+mn-cs"/>
              </a:defRPr>
            </a:lvl4pPr>
            <a:lvl5pPr marL="2578608" indent="-571500" algn="l" rtl="0" eaLnBrk="1" fontAlgn="base" hangingPunct="1">
              <a:lnSpc>
                <a:spcPct val="100000"/>
              </a:lnSpc>
              <a:spcAft>
                <a:spcPts val="0"/>
              </a:spcAft>
              <a:defRPr lang="nl-NL" sz="3600" kern="1200" dirty="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  <a:cs typeface="+mn-cs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lvl="1" indent="-566928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243584" lvl="2" indent="-6858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Calibri" pitchFamily="34" charset="0"/>
              <a:buChar char="−"/>
            </a:pPr>
            <a:r>
              <a:rPr lang="en-US" dirty="0"/>
              <a:t>Third level</a:t>
            </a:r>
          </a:p>
          <a:p>
            <a:pPr marL="1847088" lvl="3" indent="-5715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en-US" dirty="0"/>
              <a:t>Fourth level</a:t>
            </a:r>
          </a:p>
          <a:p>
            <a:pPr marL="2578608" lvl="4" indent="-5715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Calibri" pitchFamily="34" charset="0"/>
              <a:buChar char="−"/>
            </a:pPr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68869" y="2025599"/>
            <a:ext cx="10563026" cy="1059299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>
              <a:defRPr sz="4000">
                <a:effectLst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nl-NL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70720" y="38100"/>
            <a:ext cx="23103680" cy="6209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en-US" sz="4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3600">
                <a:solidFill>
                  <a:schemeClr val="tx2"/>
                </a:solidFill>
              </a:defRPr>
            </a:lvl2pPr>
            <a:lvl3pPr>
              <a:defRPr sz="3600">
                <a:solidFill>
                  <a:schemeClr val="tx2"/>
                </a:solidFill>
              </a:defRPr>
            </a:lvl3pPr>
            <a:lvl4pPr>
              <a:defRPr sz="3600">
                <a:solidFill>
                  <a:schemeClr val="tx2"/>
                </a:solidFill>
              </a:defRPr>
            </a:lvl4pPr>
            <a:lvl5pPr>
              <a:defRPr sz="3600">
                <a:solidFill>
                  <a:schemeClr val="tx2"/>
                </a:solidFill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68869" y="665313"/>
            <a:ext cx="23105534" cy="145097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nl-NL" sz="72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2354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49489"/>
            <a:ext cx="20726400" cy="2724150"/>
          </a:xfrm>
        </p:spPr>
        <p:txBody>
          <a:bodyPr anchor="ctr">
            <a:normAutofit/>
          </a:bodyPr>
          <a:lstStyle>
            <a:lvl1pPr algn="ctr">
              <a:defRPr sz="64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705873"/>
            <a:ext cx="20726400" cy="46573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accent3"/>
                </a:solidFill>
              </a:defRPr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593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21362816"/>
              </p:ext>
            </p:extLst>
          </p:nvPr>
        </p:nvGraphicFramePr>
        <p:xfrm>
          <a:off x="4064000" y="1439332"/>
          <a:ext cx="162560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53014534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680040765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57950760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354120821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3257269078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endParaRPr lang="en-US" sz="72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71658231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145893916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18656346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8159552" y="7002016"/>
            <a:ext cx="3168352" cy="2592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0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28800" y="3258098"/>
            <a:ext cx="20726400" cy="4608512"/>
          </a:xfrm>
        </p:spPr>
        <p:txBody>
          <a:bodyPr anchor="ctr"/>
          <a:lstStyle>
            <a:lvl1pPr algn="ctr">
              <a:spcBef>
                <a:spcPts val="2400"/>
              </a:spcBef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37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10813424"/>
            <a:ext cx="17068800" cy="2641104"/>
          </a:xfrm>
          <a:prstGeom prst="rect">
            <a:avLst/>
          </a:prstGeom>
        </p:spPr>
        <p:txBody>
          <a:bodyPr anchor="ctr"/>
          <a:lstStyle>
            <a:lvl1pPr marL="0" indent="0" algn="ctr">
              <a:spcAft>
                <a:spcPts val="0"/>
              </a:spcAft>
              <a:buFontTx/>
              <a:buNone/>
              <a:defRPr sz="3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42571" y="8010131"/>
            <a:ext cx="12098866" cy="1873250"/>
          </a:xfrm>
          <a:prstGeom prst="rect">
            <a:avLst/>
          </a:prstGeom>
        </p:spPr>
        <p:txBody>
          <a:bodyPr/>
          <a:lstStyle>
            <a:lvl1pPr algn="ctr">
              <a:spcAft>
                <a:spcPts val="0"/>
              </a:spcAft>
              <a:defRPr sz="3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Location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88" y="373419"/>
            <a:ext cx="6164616" cy="195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1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ree Column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"/>
          <p:cNvSpPr/>
          <p:nvPr/>
        </p:nvSpPr>
        <p:spPr>
          <a:xfrm>
            <a:off x="-13521" y="-12059"/>
            <a:ext cx="24411042" cy="8504126"/>
          </a:xfrm>
          <a:prstGeom prst="rect">
            <a:avLst/>
          </a:prstGeom>
          <a:gradFill>
            <a:gsLst>
              <a:gs pos="0">
                <a:srgbClr val="F4991A"/>
              </a:gs>
              <a:gs pos="100000">
                <a:srgbClr val="EA6334"/>
              </a:gs>
            </a:gsLst>
            <a:lin ang="8713823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7" name="ellipse bands.png" descr="ellipse bands.png"/>
          <p:cNvPicPr>
            <a:picLocks noChangeAspect="1"/>
          </p:cNvPicPr>
          <p:nvPr/>
        </p:nvPicPr>
        <p:blipFill>
          <a:blip r:embed="rId2"/>
          <a:srcRect b="40626"/>
          <a:stretch>
            <a:fillRect/>
          </a:stretch>
        </p:blipFill>
        <p:spPr>
          <a:xfrm>
            <a:off x="382241" y="303445"/>
            <a:ext cx="23619516" cy="8173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AASS Lockup - White+Navy.png" descr="AASS Lockup - White+Nav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59" y="659776"/>
            <a:ext cx="4553932" cy="1586899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Presentation 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6838748" y="641350"/>
            <a:ext cx="6619911" cy="7239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370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0" name="Slide 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428540" y="3390140"/>
            <a:ext cx="17526920" cy="10287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50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Slide Title</a:t>
            </a:r>
          </a:p>
        </p:txBody>
      </p:sp>
      <p:sp>
        <p:nvSpPr>
          <p:cNvPr id="61" name="Rounded Rectangle"/>
          <p:cNvSpPr/>
          <p:nvPr/>
        </p:nvSpPr>
        <p:spPr>
          <a:xfrm>
            <a:off x="956117" y="5257800"/>
            <a:ext cx="6811675" cy="6880350"/>
          </a:xfrm>
          <a:prstGeom prst="roundRect">
            <a:avLst>
              <a:gd name="adj" fmla="val 2128"/>
            </a:avLst>
          </a:prstGeom>
          <a:solidFill>
            <a:srgbClr val="FFFFFF"/>
          </a:solidFill>
          <a:ln w="12700">
            <a:miter lim="400000"/>
          </a:ln>
          <a:effectLst>
            <a:outerShdw blurRad="584200" dist="276661" dir="2786246" rotWithShape="0">
              <a:srgbClr val="000000">
                <a:alpha val="22209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Rounded Rectangle"/>
          <p:cNvSpPr/>
          <p:nvPr/>
        </p:nvSpPr>
        <p:spPr>
          <a:xfrm>
            <a:off x="8786162" y="5257800"/>
            <a:ext cx="6811676" cy="6880350"/>
          </a:xfrm>
          <a:prstGeom prst="roundRect">
            <a:avLst>
              <a:gd name="adj" fmla="val 2128"/>
            </a:avLst>
          </a:prstGeom>
          <a:solidFill>
            <a:srgbClr val="FFFFFF"/>
          </a:solidFill>
          <a:ln w="12700">
            <a:miter lim="400000"/>
          </a:ln>
          <a:effectLst>
            <a:outerShdw blurRad="584200" dist="276661" dir="2786246" rotWithShape="0">
              <a:srgbClr val="000000">
                <a:alpha val="22209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Rounded Rectangle"/>
          <p:cNvSpPr/>
          <p:nvPr/>
        </p:nvSpPr>
        <p:spPr>
          <a:xfrm>
            <a:off x="16616208" y="5257800"/>
            <a:ext cx="6811675" cy="6880350"/>
          </a:xfrm>
          <a:prstGeom prst="roundRect">
            <a:avLst>
              <a:gd name="adj" fmla="val 2128"/>
            </a:avLst>
          </a:prstGeom>
          <a:solidFill>
            <a:srgbClr val="FFFFFF"/>
          </a:solidFill>
          <a:ln w="12700">
            <a:miter lim="400000"/>
          </a:ln>
          <a:effectLst>
            <a:outerShdw blurRad="584200" dist="276661" dir="2786246" rotWithShape="0">
              <a:srgbClr val="000000">
                <a:alpha val="22209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Bullet Point One…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7053125" y="7606476"/>
            <a:ext cx="6042784" cy="274320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228600" indent="-228600">
              <a:spcBef>
                <a:spcPts val="2000"/>
              </a:spcBef>
              <a:buSzPct val="100000"/>
              <a:defRPr sz="280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Bulleted List Right</a:t>
            </a:r>
          </a:p>
          <a:p>
            <a:pPr marL="228600" indent="-228600">
              <a:spcBef>
                <a:spcPts val="2000"/>
              </a:spcBef>
              <a:buSzPct val="100000"/>
              <a:defRPr sz="280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  <a:p>
            <a:pPr marL="228600" indent="-228600">
              <a:spcBef>
                <a:spcPts val="2000"/>
              </a:spcBef>
              <a:buSzPct val="100000"/>
              <a:defRPr sz="280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  <a:p>
            <a:pPr marL="228600" indent="-228600">
              <a:spcBef>
                <a:spcPts val="2000"/>
              </a:spcBef>
              <a:buSzPct val="100000"/>
              <a:defRPr sz="280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sp>
        <p:nvSpPr>
          <p:cNvPr id="65" name="Bullet Point One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3033" y="7606476"/>
            <a:ext cx="5937842" cy="274320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228600" indent="-228600">
              <a:spcBef>
                <a:spcPts val="2000"/>
              </a:spcBef>
              <a:buSzPct val="100000"/>
              <a:defRPr sz="280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Bulleted List Left</a:t>
            </a:r>
          </a:p>
          <a:p>
            <a:pPr marL="228600" indent="-228600">
              <a:spcBef>
                <a:spcPts val="2000"/>
              </a:spcBef>
              <a:buSzPct val="100000"/>
              <a:defRPr sz="280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  <a:p>
            <a:pPr marL="228600" indent="-228600">
              <a:spcBef>
                <a:spcPts val="2000"/>
              </a:spcBef>
              <a:buSzPct val="100000"/>
              <a:defRPr sz="280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  <a:p>
            <a:pPr marL="228600" indent="-228600">
              <a:spcBef>
                <a:spcPts val="2000"/>
              </a:spcBef>
              <a:buSzPct val="100000"/>
              <a:defRPr sz="280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sp>
        <p:nvSpPr>
          <p:cNvPr id="66" name="Bullet Point One…"/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9441538" y="7606476"/>
            <a:ext cx="5937841" cy="274320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228600" indent="-228600">
              <a:spcBef>
                <a:spcPts val="2000"/>
              </a:spcBef>
              <a:buSzPct val="100000"/>
              <a:defRPr sz="280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Bulleted List Center</a:t>
            </a:r>
          </a:p>
          <a:p>
            <a:pPr marL="228600" indent="-228600">
              <a:spcBef>
                <a:spcPts val="2000"/>
              </a:spcBef>
              <a:buSzPct val="100000"/>
              <a:defRPr sz="280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  <a:p>
            <a:pPr marL="228600" indent="-228600">
              <a:spcBef>
                <a:spcPts val="2000"/>
              </a:spcBef>
              <a:buSzPct val="100000"/>
              <a:defRPr sz="280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  <a:p>
            <a:pPr marL="228600" indent="-228600">
              <a:spcBef>
                <a:spcPts val="2000"/>
              </a:spcBef>
              <a:buSzPct val="100000"/>
              <a:defRPr sz="280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pic>
        <p:nvPicPr>
          <p:cNvPr id="67" name="conexiom logo - navy_1.png" descr="conexiom logo - navy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9614" y="12783042"/>
            <a:ext cx="3372961" cy="5059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Presented by"/>
          <p:cNvSpPr txBox="1"/>
          <p:nvPr/>
        </p:nvSpPr>
        <p:spPr>
          <a:xfrm>
            <a:off x="18085012" y="12858215"/>
            <a:ext cx="157962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Presented by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 rot="16200000">
            <a:off x="11959031" y="13081000"/>
            <a:ext cx="488916" cy="4719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498237"/>
            <a:ext cx="23105534" cy="143827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7505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70721" y="188368"/>
            <a:ext cx="23103658" cy="6209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3600">
                <a:solidFill>
                  <a:schemeClr val="tx2"/>
                </a:solidFill>
              </a:defRPr>
            </a:lvl2pPr>
            <a:lvl3pPr>
              <a:defRPr sz="3600">
                <a:solidFill>
                  <a:schemeClr val="tx2"/>
                </a:solidFill>
              </a:defRPr>
            </a:lvl3pPr>
            <a:lvl4pPr>
              <a:defRPr sz="3600">
                <a:solidFill>
                  <a:schemeClr val="tx2"/>
                </a:solidFill>
              </a:defRPr>
            </a:lvl4pPr>
            <a:lvl5pPr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70721" y="798515"/>
            <a:ext cx="23105534" cy="145097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nl-NL" sz="6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1071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864" y="496813"/>
            <a:ext cx="23105536" cy="1438274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6" y="2022233"/>
            <a:ext cx="23105536" cy="10599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400"/>
              </a:spcBef>
              <a:buFont typeface="Arial" pitchFamily="34" charset="0"/>
              <a:buNone/>
              <a:defRPr sz="5600">
                <a:latin typeface="Arial"/>
                <a:cs typeface="Arial"/>
              </a:defRPr>
            </a:lvl1pPr>
            <a:lvl2pPr marL="546100" indent="-546100">
              <a:lnSpc>
                <a:spcPct val="100000"/>
              </a:lnSpc>
              <a:spcAft>
                <a:spcPts val="0"/>
              </a:spcAft>
              <a:buSzPct val="85000"/>
              <a:defRPr sz="4800">
                <a:latin typeface="Arial"/>
                <a:cs typeface="Arial"/>
              </a:defRPr>
            </a:lvl2pPr>
            <a:lvl3pPr marL="1243584">
              <a:spcAft>
                <a:spcPts val="0"/>
              </a:spcAft>
              <a:buSzPct val="85000"/>
              <a:defRPr sz="4000">
                <a:latin typeface="Arial"/>
                <a:cs typeface="Arial"/>
              </a:defRPr>
            </a:lvl3pPr>
            <a:lvl4pPr marL="1847088">
              <a:spcBef>
                <a:spcPts val="1200"/>
              </a:spcBef>
              <a:spcAft>
                <a:spcPts val="0"/>
              </a:spcAft>
              <a:buSzPct val="85000"/>
              <a:defRPr sz="3600">
                <a:latin typeface="Arial"/>
                <a:cs typeface="Arial"/>
              </a:defRPr>
            </a:lvl4pPr>
            <a:lvl5pPr marL="2395728">
              <a:spcBef>
                <a:spcPts val="1200"/>
              </a:spcBef>
              <a:spcAft>
                <a:spcPts val="0"/>
              </a:spcAft>
              <a:buSzPct val="85000"/>
              <a:defRPr sz="3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12763500"/>
            <a:ext cx="13614400" cy="952500"/>
          </a:xfrm>
          <a:prstGeom prst="rect">
            <a:avLst/>
          </a:prstGeom>
        </p:spPr>
        <p:txBody>
          <a:bodyPr anchor="ctr"/>
          <a:lstStyle>
            <a:lvl1pPr algn="ctr">
              <a:defRPr sz="3200" i="1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42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867" y="811215"/>
            <a:ext cx="23105538" cy="143827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6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6" y="2022233"/>
            <a:ext cx="23105536" cy="10599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400"/>
              </a:spcBef>
              <a:buFont typeface="Arial" pitchFamily="34" charset="0"/>
              <a:buNone/>
              <a:defRPr sz="5600">
                <a:latin typeface="Arial"/>
                <a:cs typeface="Arial"/>
              </a:defRPr>
            </a:lvl1pPr>
            <a:lvl2pPr marL="546100" indent="-5461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4800">
                <a:latin typeface="Arial"/>
                <a:cs typeface="Arial"/>
              </a:defRPr>
            </a:lvl2pPr>
            <a:lvl3pPr marL="1243584">
              <a:spcBef>
                <a:spcPts val="1200"/>
              </a:spcBef>
              <a:defRPr sz="4000">
                <a:latin typeface="Arial"/>
                <a:cs typeface="Arial"/>
              </a:defRPr>
            </a:lvl3pPr>
            <a:lvl4pPr marL="1847088">
              <a:spcBef>
                <a:spcPts val="1200"/>
              </a:spcBef>
              <a:spcAft>
                <a:spcPts val="0"/>
              </a:spcAft>
              <a:defRPr sz="3600">
                <a:latin typeface="Arial"/>
                <a:cs typeface="Arial"/>
              </a:defRPr>
            </a:lvl4pPr>
            <a:lvl5pPr marL="2395728">
              <a:spcBef>
                <a:spcPts val="1200"/>
              </a:spcBef>
              <a:spcAft>
                <a:spcPts val="2400"/>
              </a:spcAft>
              <a:defRPr sz="3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12763500"/>
            <a:ext cx="13614400" cy="952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68866" y="150422"/>
            <a:ext cx="23236768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CA" sz="48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</a:pPr>
            <a:r>
              <a:rPr lang="en-US" dirty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7177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864" y="496813"/>
            <a:ext cx="23105536" cy="1438274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12763500"/>
            <a:ext cx="13614400" cy="952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68263" y="2105472"/>
            <a:ext cx="23206138" cy="14382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spcBef>
                <a:spcPts val="14400"/>
              </a:spcBef>
              <a:defRPr sz="4800" i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2427" y="4111030"/>
            <a:ext cx="23042034" cy="8496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5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66928" indent="-566928">
              <a:lnSpc>
                <a:spcPct val="100000"/>
              </a:lnSpc>
              <a:defRPr lang="en-US" sz="4800" kern="1200" dirty="0" smtClean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2pPr>
            <a:lvl3pPr marL="1243584" indent="-685800">
              <a:defRPr lang="en-US" sz="4000" kern="1200" dirty="0" smtClean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3pPr>
            <a:lvl4pPr marL="1847088" indent="-571500">
              <a:defRPr lang="en-US" sz="3600" kern="1200" dirty="0" smtClean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4pPr>
            <a:lvl5pPr>
              <a:defRPr lang="en-CA" sz="3600" kern="1200" dirty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  <a:p>
            <a:pPr marL="546100" lvl="1" indent="-5461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243584" lvl="2" indent="-6858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Calibri" pitchFamily="34" charset="0"/>
              <a:buChar char="−"/>
            </a:pPr>
            <a:r>
              <a:rPr lang="en-US" dirty="0"/>
              <a:t>Third level</a:t>
            </a:r>
          </a:p>
          <a:p>
            <a:pPr marL="1847088" lvl="3" indent="-5715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Fourth level</a:t>
            </a:r>
          </a:p>
          <a:p>
            <a:pPr marL="2395728" lvl="4" indent="-5715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Calibri" pitchFamily="34" charset="0"/>
              <a:buChar char="−"/>
            </a:pPr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593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864" y="811215"/>
            <a:ext cx="23105536" cy="143827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6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12763500"/>
            <a:ext cx="13614400" cy="952500"/>
          </a:xfrm>
          <a:prstGeom prst="rect">
            <a:avLst/>
          </a:prstGeom>
        </p:spPr>
        <p:txBody>
          <a:bodyPr anchor="ctr"/>
          <a:lstStyle>
            <a:lvl1pPr algn="ctr">
              <a:defRPr sz="3200" i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68868" y="174328"/>
            <a:ext cx="23105864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CA" sz="48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</a:pPr>
            <a:r>
              <a:rPr lang="en-US" dirty="0"/>
              <a:t>Click To Edit Master Text Styles</a:t>
            </a:r>
            <a:endParaRPr lang="en-C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68263" y="2105472"/>
            <a:ext cx="23206138" cy="23042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i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82427" y="4697759"/>
            <a:ext cx="23042034" cy="79095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5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66928" indent="-566928">
              <a:lnSpc>
                <a:spcPct val="100000"/>
              </a:lnSpc>
              <a:defRPr lang="en-US" sz="4800" kern="1200" dirty="0" smtClean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2pPr>
            <a:lvl3pPr marL="1243584" indent="-685800">
              <a:defRPr lang="en-US" sz="4000" kern="1200" dirty="0" smtClean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3pPr>
            <a:lvl4pPr marL="1847088" indent="-571500">
              <a:defRPr lang="en-US" sz="3600" kern="1200" dirty="0" smtClean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4pPr>
            <a:lvl5pPr>
              <a:defRPr lang="en-CA" sz="3600" kern="1200" dirty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  <a:p>
            <a:pPr marL="546100" lvl="1" indent="-5461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243584" lvl="2" indent="-6858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Calibri" pitchFamily="34" charset="0"/>
              <a:buChar char="−"/>
            </a:pPr>
            <a:r>
              <a:rPr lang="en-US" dirty="0"/>
              <a:t>Third level</a:t>
            </a:r>
          </a:p>
          <a:p>
            <a:pPr marL="1847088" lvl="3" indent="-5715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Fourth level</a:t>
            </a:r>
          </a:p>
          <a:p>
            <a:pPr marL="2395728" lvl="4" indent="-5715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Calibri" pitchFamily="34" charset="0"/>
              <a:buChar char="−"/>
            </a:pPr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2333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807959" y="2025651"/>
            <a:ext cx="10561174" cy="105929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70721" y="2025651"/>
            <a:ext cx="10561174" cy="105929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0720" y="38100"/>
            <a:ext cx="23042560" cy="6209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en-US" sz="4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3600">
                <a:solidFill>
                  <a:schemeClr val="tx2"/>
                </a:solidFill>
              </a:defRPr>
            </a:lvl2pPr>
            <a:lvl3pPr>
              <a:defRPr sz="3600">
                <a:solidFill>
                  <a:schemeClr val="tx2"/>
                </a:solidFill>
              </a:defRPr>
            </a:lvl3pPr>
            <a:lvl4pPr>
              <a:defRPr sz="3600">
                <a:solidFill>
                  <a:schemeClr val="tx2"/>
                </a:solidFill>
              </a:defRPr>
            </a:lvl4pPr>
            <a:lvl5pPr>
              <a:defRPr sz="3600">
                <a:solidFill>
                  <a:schemeClr val="tx2"/>
                </a:solidFill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itle 6"/>
          <p:cNvSpPr>
            <a:spLocks noGrp="1"/>
          </p:cNvSpPr>
          <p:nvPr>
            <p:ph type="title" hasCustomPrompt="1"/>
          </p:nvPr>
        </p:nvSpPr>
        <p:spPr>
          <a:xfrm>
            <a:off x="668869" y="665313"/>
            <a:ext cx="23044414" cy="145097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nl-NL" sz="72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7020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806769" y="2025651"/>
            <a:ext cx="10370342" cy="105929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00000"/>
              </a:lnSpc>
              <a:spcAft>
                <a:spcPts val="0"/>
              </a:spcAft>
              <a:defRPr lang="en-US" sz="5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-566928" algn="l" rtl="0" eaLnBrk="1" fontAlgn="base" hangingPunct="1">
              <a:lnSpc>
                <a:spcPct val="100000"/>
              </a:lnSpc>
              <a:spcAft>
                <a:spcPts val="0"/>
              </a:spcAft>
              <a:defRPr lang="en-US" sz="4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  <a:cs typeface="+mn-cs"/>
              </a:defRPr>
            </a:lvl2pPr>
            <a:lvl3pPr marL="1243584" indent="-685800" algn="l" rtl="0" eaLnBrk="1" fontAlgn="base" hangingPunct="1">
              <a:lnSpc>
                <a:spcPct val="100000"/>
              </a:lnSpc>
              <a:spcAft>
                <a:spcPts val="0"/>
              </a:spcAft>
              <a:defRPr lang="en-US" sz="40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  <a:cs typeface="+mn-cs"/>
              </a:defRPr>
            </a:lvl3pPr>
            <a:lvl4pPr marL="1847088" indent="-571500" algn="l" rtl="0" eaLnBrk="1" fontAlgn="base" hangingPunct="1">
              <a:lnSpc>
                <a:spcPct val="100000"/>
              </a:lnSpc>
              <a:spcAft>
                <a:spcPts val="0"/>
              </a:spcAft>
              <a:defRPr lang="en-US" sz="36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  <a:cs typeface="+mn-cs"/>
              </a:defRPr>
            </a:lvl4pPr>
            <a:lvl5pPr marL="2578608" indent="-571500" algn="l" rtl="0" eaLnBrk="1" fontAlgn="base" hangingPunct="1">
              <a:lnSpc>
                <a:spcPct val="100000"/>
              </a:lnSpc>
              <a:spcAft>
                <a:spcPts val="0"/>
              </a:spcAft>
              <a:defRPr lang="nl-NL" sz="3600" kern="1200" dirty="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  <a:cs typeface="+mn-cs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lvl="1" indent="-566928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243584" lvl="2" indent="-6858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Calibri" pitchFamily="34" charset="0"/>
              <a:buChar char="−"/>
            </a:pPr>
            <a:r>
              <a:rPr lang="en-US" dirty="0"/>
              <a:t>Third level</a:t>
            </a:r>
          </a:p>
          <a:p>
            <a:pPr marL="1847088" lvl="3" indent="-5715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en-US" dirty="0"/>
              <a:t>Fourth level</a:t>
            </a:r>
          </a:p>
          <a:p>
            <a:pPr marL="2578608" lvl="4" indent="-5715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Calibri" pitchFamily="34" charset="0"/>
              <a:buChar char="−"/>
            </a:pPr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68869" y="2025599"/>
            <a:ext cx="10563026" cy="1059299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>
              <a:defRPr sz="4000">
                <a:effectLst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nl-NL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70720" y="38100"/>
            <a:ext cx="23103680" cy="6209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en-US" sz="4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3600">
                <a:solidFill>
                  <a:schemeClr val="tx2"/>
                </a:solidFill>
              </a:defRPr>
            </a:lvl2pPr>
            <a:lvl3pPr>
              <a:defRPr sz="3600">
                <a:solidFill>
                  <a:schemeClr val="tx2"/>
                </a:solidFill>
              </a:defRPr>
            </a:lvl3pPr>
            <a:lvl4pPr>
              <a:defRPr sz="3600">
                <a:solidFill>
                  <a:schemeClr val="tx2"/>
                </a:solidFill>
              </a:defRPr>
            </a:lvl4pPr>
            <a:lvl5pPr>
              <a:defRPr sz="3600">
                <a:solidFill>
                  <a:schemeClr val="tx2"/>
                </a:solidFill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68869" y="665313"/>
            <a:ext cx="23105534" cy="145097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nl-NL" sz="72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288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49489"/>
            <a:ext cx="20726400" cy="2724150"/>
          </a:xfrm>
        </p:spPr>
        <p:txBody>
          <a:bodyPr anchor="ctr">
            <a:normAutofit/>
          </a:bodyPr>
          <a:lstStyle>
            <a:lvl1pPr algn="ctr">
              <a:defRPr sz="64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705873"/>
            <a:ext cx="20726400" cy="46573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accent3"/>
                </a:solidFill>
              </a:defRPr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947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53345028"/>
              </p:ext>
            </p:extLst>
          </p:nvPr>
        </p:nvGraphicFramePr>
        <p:xfrm>
          <a:off x="4064000" y="1439332"/>
          <a:ext cx="162560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53014534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680040765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57950760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354120821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3257269078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endParaRPr lang="en-US" sz="72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71658231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145893916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72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18656346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8159552" y="7002016"/>
            <a:ext cx="3168352" cy="2592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1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"/>
          <p:cNvSpPr/>
          <p:nvPr/>
        </p:nvSpPr>
        <p:spPr>
          <a:xfrm>
            <a:off x="14473048" y="-4568"/>
            <a:ext cx="9953515" cy="13725136"/>
          </a:xfrm>
          <a:prstGeom prst="rect">
            <a:avLst/>
          </a:prstGeom>
          <a:gradFill>
            <a:gsLst>
              <a:gs pos="0">
                <a:srgbClr val="F4991A"/>
              </a:gs>
              <a:gs pos="100000">
                <a:srgbClr val="EA6334"/>
              </a:gs>
            </a:gsLst>
            <a:lin ang="8713823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Conexiom-iStock-1149078028.jpg"/>
          <p:cNvSpPr>
            <a:spLocks noGrp="1"/>
          </p:cNvSpPr>
          <p:nvPr>
            <p:ph type="pic" idx="21"/>
          </p:nvPr>
        </p:nvSpPr>
        <p:spPr>
          <a:xfrm>
            <a:off x="8694347" y="1123950"/>
            <a:ext cx="16788610" cy="11204228"/>
          </a:xfrm>
          <a:prstGeom prst="rect">
            <a:avLst/>
          </a:prstGeom>
          <a:effectLst>
            <a:outerShdw blurRad="584200" dist="276661" dir="2786246" rotWithShape="0">
              <a:srgbClr val="000000">
                <a:alpha val="22209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pic>
        <p:nvPicPr>
          <p:cNvPr id="78" name="automation-authority-speaker-series-horiz-dark-RGB.png" descr="automation-authority-speaker-series-horiz-dark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84" y="959590"/>
            <a:ext cx="4297373" cy="1582118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lide 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65200" y="3917950"/>
            <a:ext cx="10926502" cy="1028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5500">
                <a:solidFill>
                  <a:srgbClr val="F4991A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Slide Title</a:t>
            </a:r>
          </a:p>
        </p:txBody>
      </p:sp>
      <p:sp>
        <p:nvSpPr>
          <p:cNvPr id="80" name="Slide Body Text or Bullets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965200" y="5476226"/>
            <a:ext cx="10926502" cy="635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20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Slide Body Text or Bullets</a:t>
            </a:r>
          </a:p>
        </p:txBody>
      </p:sp>
      <p:pic>
        <p:nvPicPr>
          <p:cNvPr id="81" name="conexiom logo - navy_1.png" descr="conexiom logo - navy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9614" y="12783042"/>
            <a:ext cx="3372961" cy="505946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Presented by"/>
          <p:cNvSpPr txBox="1"/>
          <p:nvPr/>
        </p:nvSpPr>
        <p:spPr>
          <a:xfrm>
            <a:off x="18085012" y="12858215"/>
            <a:ext cx="157962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Presented by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"/>
          <p:cNvSpPr/>
          <p:nvPr/>
        </p:nvSpPr>
        <p:spPr>
          <a:xfrm>
            <a:off x="-4952" y="-4568"/>
            <a:ext cx="24393904" cy="13725136"/>
          </a:xfrm>
          <a:prstGeom prst="rect">
            <a:avLst/>
          </a:prstGeom>
          <a:gradFill>
            <a:gsLst>
              <a:gs pos="0">
                <a:srgbClr val="F4991A"/>
              </a:gs>
              <a:gs pos="100000">
                <a:srgbClr val="EA6334"/>
              </a:gs>
            </a:gsLst>
            <a:lin ang="8713823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1" name="ellipse bands.png" descr="ellipse ban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41" y="303445"/>
            <a:ext cx="23619518" cy="13766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AASS Lockup - White+Navy.png" descr="AASS Lockup - White+Nav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846" y="6065395"/>
            <a:ext cx="6434936" cy="2242368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Thank Yo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58218" y="6297578"/>
            <a:ext cx="6570319" cy="1778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00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Closing Text</a:t>
            </a:r>
          </a:p>
        </p:txBody>
      </p:sp>
      <p:sp>
        <p:nvSpPr>
          <p:cNvPr id="94" name="Line"/>
          <p:cNvSpPr/>
          <p:nvPr/>
        </p:nvSpPr>
        <p:spPr>
          <a:xfrm flipV="1">
            <a:off x="12191999" y="5278458"/>
            <a:ext cx="1" cy="3816242"/>
          </a:xfrm>
          <a:prstGeom prst="line">
            <a:avLst/>
          </a:prstGeom>
          <a:ln w="25400">
            <a:solidFill>
              <a:srgbClr val="FFFFFF">
                <a:alpha val="7273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95" name="conexiom logo - navy_1.png" descr="conexiom logo - navy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519" y="12783042"/>
            <a:ext cx="3372962" cy="505946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 rot="16200000">
            <a:off x="11959031" y="13081000"/>
            <a:ext cx="488916" cy="4719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15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 rot="16200000">
            <a:off x="11959031" y="13081000"/>
            <a:ext cx="488916" cy="4719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xfrm rot="16200000">
            <a:off x="11959031" y="13081000"/>
            <a:ext cx="488916" cy="4719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867" y="667201"/>
            <a:ext cx="23105538" cy="143827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6" y="2022233"/>
            <a:ext cx="23105536" cy="10599754"/>
          </a:xfrm>
        </p:spPr>
        <p:txBody>
          <a:bodyPr>
            <a:normAutofit/>
          </a:bodyPr>
          <a:lstStyle>
            <a:lvl1pPr marL="0" indent="0">
              <a:spcBef>
                <a:spcPts val="2400"/>
              </a:spcBef>
              <a:buFont typeface="Arial" pitchFamily="34" charset="0"/>
              <a:buNone/>
              <a:defRPr sz="5600">
                <a:latin typeface="Arial"/>
                <a:cs typeface="Arial"/>
              </a:defRPr>
            </a:lvl1pPr>
            <a:lvl2pPr marL="546100" indent="-5461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4800">
                <a:latin typeface="Arial"/>
                <a:cs typeface="Arial"/>
              </a:defRPr>
            </a:lvl2pPr>
            <a:lvl3pPr marL="1243584">
              <a:spcBef>
                <a:spcPts val="1200"/>
              </a:spcBef>
              <a:defRPr sz="4000">
                <a:latin typeface="Arial"/>
                <a:cs typeface="Arial"/>
              </a:defRPr>
            </a:lvl3pPr>
            <a:lvl4pPr marL="1847088">
              <a:spcBef>
                <a:spcPts val="1200"/>
              </a:spcBef>
              <a:spcAft>
                <a:spcPts val="0"/>
              </a:spcAft>
              <a:defRPr sz="3600">
                <a:latin typeface="Arial"/>
                <a:cs typeface="Arial"/>
              </a:defRPr>
            </a:lvl4pPr>
            <a:lvl5pPr marL="2395728">
              <a:spcBef>
                <a:spcPts val="1200"/>
              </a:spcBef>
              <a:spcAft>
                <a:spcPts val="2400"/>
              </a:spcAft>
              <a:defRPr sz="3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12763500"/>
            <a:ext cx="13614400" cy="952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68866" y="31752"/>
            <a:ext cx="23236768" cy="635000"/>
          </a:xfrm>
        </p:spPr>
        <p:txBody>
          <a:bodyPr anchor="ctr">
            <a:noAutofit/>
          </a:bodyPr>
          <a:lstStyle>
            <a:lvl1pPr>
              <a:defRPr lang="en-CA" sz="48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</a:pPr>
            <a:r>
              <a:rPr lang="en-US" dirty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349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28800" y="3258098"/>
            <a:ext cx="20726400" cy="4608512"/>
          </a:xfrm>
        </p:spPr>
        <p:txBody>
          <a:bodyPr anchor="ctr"/>
          <a:lstStyle>
            <a:lvl1pPr algn="ctr">
              <a:spcBef>
                <a:spcPts val="2400"/>
              </a:spcBef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37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10813424"/>
            <a:ext cx="17068800" cy="2641104"/>
          </a:xfrm>
          <a:prstGeom prst="rect">
            <a:avLst/>
          </a:prstGeom>
        </p:spPr>
        <p:txBody>
          <a:bodyPr anchor="ctr"/>
          <a:lstStyle>
            <a:lvl1pPr marL="0" indent="0" algn="ctr">
              <a:spcAft>
                <a:spcPts val="0"/>
              </a:spcAft>
              <a:buFontTx/>
              <a:buNone/>
              <a:defRPr sz="3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42571" y="8010131"/>
            <a:ext cx="12098866" cy="1873250"/>
          </a:xfrm>
          <a:prstGeom prst="rect">
            <a:avLst/>
          </a:prstGeom>
        </p:spPr>
        <p:txBody>
          <a:bodyPr/>
          <a:lstStyle>
            <a:lvl1pPr algn="ctr">
              <a:spcAft>
                <a:spcPts val="0"/>
              </a:spcAft>
              <a:defRPr sz="3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Location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88" y="373419"/>
            <a:ext cx="6164616" cy="195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5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498237"/>
            <a:ext cx="23105534" cy="143827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233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lipse bands.png" descr="ellipse band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241" y="303445"/>
            <a:ext cx="23619518" cy="1376626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/>
          <p:cNvSpPr/>
          <p:nvPr/>
        </p:nvSpPr>
        <p:spPr>
          <a:xfrm>
            <a:off x="-4952" y="-4568"/>
            <a:ext cx="12191392" cy="13725136"/>
          </a:xfrm>
          <a:prstGeom prst="rect">
            <a:avLst/>
          </a:prstGeom>
          <a:gradFill>
            <a:gsLst>
              <a:gs pos="0">
                <a:srgbClr val="F4991A"/>
              </a:gs>
              <a:gs pos="100000">
                <a:srgbClr val="EA6334"/>
              </a:gs>
            </a:gsLst>
            <a:lin ang="8713823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" name="AASS Lockup - White+Navy.png" descr="AASS Lockup - White+Nav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725" y="1485276"/>
            <a:ext cx="5093219" cy="177482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Agenda"/>
          <p:cNvSpPr txBox="1"/>
          <p:nvPr/>
        </p:nvSpPr>
        <p:spPr>
          <a:xfrm>
            <a:off x="14062853" y="1718637"/>
            <a:ext cx="9301112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9600" b="0">
                <a:gradFill flip="none" rotWithShape="1">
                  <a:gsLst>
                    <a:gs pos="0">
                      <a:srgbClr val="F4991A"/>
                    </a:gs>
                    <a:gs pos="100000">
                      <a:srgbClr val="EA6334"/>
                    </a:gs>
                  </a:gsLst>
                  <a:lin ang="5400000" scaled="0"/>
                </a:gra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Agenda</a:t>
            </a:r>
          </a:p>
        </p:txBody>
      </p:sp>
      <p:pic>
        <p:nvPicPr>
          <p:cNvPr id="6" name="conexiom logo - navy_1.png" descr="conexiom logo - navy_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79614" y="12783042"/>
            <a:ext cx="3372961" cy="50594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resented by"/>
          <p:cNvSpPr txBox="1"/>
          <p:nvPr/>
        </p:nvSpPr>
        <p:spPr>
          <a:xfrm>
            <a:off x="18085012" y="12858215"/>
            <a:ext cx="157962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Presented by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82" r:id="rId7"/>
  </p:sldLayoutIdLst>
  <p:transition spd="med"/>
  <p:hf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cxnSpLocks/>
          </p:cNvCxnSpPr>
          <p:nvPr/>
        </p:nvCxnSpPr>
        <p:spPr>
          <a:xfrm>
            <a:off x="668869" y="1828800"/>
            <a:ext cx="22084306" cy="0"/>
          </a:xfrm>
          <a:prstGeom prst="line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6"/>
          <p:cNvSpPr txBox="1">
            <a:spLocks/>
          </p:cNvSpPr>
          <p:nvPr/>
        </p:nvSpPr>
        <p:spPr>
          <a:xfrm>
            <a:off x="668869" y="12906379"/>
            <a:ext cx="11523134" cy="57785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Arial"/>
                <a:cs typeface="Arial"/>
              </a:rPr>
              <a:t>WWW.IRCG.COM</a:t>
            </a:r>
            <a:endParaRPr lang="nl-NL" sz="24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3728172" y="12906379"/>
            <a:ext cx="9982200" cy="57785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sz="2400" dirty="0">
                <a:solidFill>
                  <a:schemeClr val="accent2"/>
                </a:solidFill>
                <a:latin typeface="Arial"/>
                <a:cs typeface="Arial"/>
              </a:rPr>
              <a:t>INDIAN RIVER CONSULTING GROUP</a:t>
            </a:r>
            <a:endParaRPr lang="nl-NL" sz="24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668867" y="364887"/>
            <a:ext cx="23236434" cy="143827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Master Title</a:t>
            </a:r>
            <a:endParaRPr lang="nl-NL" dirty="0"/>
          </a:p>
        </p:txBody>
      </p:sp>
      <p:sp>
        <p:nvSpPr>
          <p:cNvPr id="1030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668866" y="2249491"/>
            <a:ext cx="23105536" cy="1036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68869" y="12762656"/>
            <a:ext cx="23044414" cy="844"/>
          </a:xfrm>
          <a:prstGeom prst="line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85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7200" kern="1200" cap="none" spc="0" baseline="0">
          <a:solidFill>
            <a:schemeClr val="accent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Museo Slab 500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Museo Slab 500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Museo Slab 500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Museo Slab 500" pitchFamily="50" charset="0"/>
        </a:defRPr>
      </a:lvl5pPr>
      <a:lvl6pPr marL="914400" algn="l" rtl="0" eaLnBrk="1" fontAlgn="base" hangingPunct="1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Museo Slab 500" pitchFamily="50" charset="0"/>
        </a:defRPr>
      </a:lvl6pPr>
      <a:lvl7pPr marL="1828800" algn="l" rtl="0" eaLnBrk="1" fontAlgn="base" hangingPunct="1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Museo Slab 500" pitchFamily="50" charset="0"/>
        </a:defRPr>
      </a:lvl7pPr>
      <a:lvl8pPr marL="2743200" algn="l" rtl="0" eaLnBrk="1" fontAlgn="base" hangingPunct="1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Museo Slab 500" pitchFamily="50" charset="0"/>
        </a:defRPr>
      </a:lvl8pPr>
      <a:lvl9pPr marL="3657600" algn="l" rtl="0" eaLnBrk="1" fontAlgn="base" hangingPunct="1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Museo Slab 500" pitchFamily="50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2400"/>
        </a:spcBef>
        <a:spcAft>
          <a:spcPts val="0"/>
        </a:spcAft>
        <a:buFont typeface="Arial"/>
        <a:buNone/>
        <a:defRPr sz="56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66928" indent="-566928" algn="l" rtl="0" eaLnBrk="1" fontAlgn="base" hangingPunct="1">
        <a:lnSpc>
          <a:spcPct val="130000"/>
        </a:lnSpc>
        <a:spcBef>
          <a:spcPts val="1200"/>
        </a:spcBef>
        <a:spcAft>
          <a:spcPts val="0"/>
        </a:spcAft>
        <a:buSzPct val="85000"/>
        <a:buFont typeface="Arial"/>
        <a:buChar char="•"/>
        <a:defRPr sz="4800" kern="1200">
          <a:solidFill>
            <a:schemeClr val="tx1"/>
          </a:solidFill>
          <a:latin typeface="Arial" pitchFamily="34" charset="0"/>
          <a:ea typeface="ＭＳ Ｐゴシック" pitchFamily="1" charset="-128"/>
          <a:cs typeface="+mn-cs"/>
        </a:defRPr>
      </a:lvl2pPr>
      <a:lvl3pPr marL="1243584" indent="-6858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SzPct val="85000"/>
        <a:buFont typeface="Calibri" pitchFamily="34" charset="0"/>
        <a:buChar char="−"/>
        <a:defRPr sz="4000" kern="1200">
          <a:solidFill>
            <a:schemeClr val="tx1"/>
          </a:solidFill>
          <a:latin typeface="Arial" pitchFamily="34" charset="0"/>
          <a:ea typeface="ＭＳ Ｐゴシック" pitchFamily="1" charset="-128"/>
          <a:cs typeface="+mn-cs"/>
        </a:defRPr>
      </a:lvl3pPr>
      <a:lvl4pPr marL="1847088" indent="-5715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SzPct val="85000"/>
        <a:buFont typeface="Arial"/>
        <a:buChar char="•"/>
        <a:defRPr sz="3600" kern="1200">
          <a:solidFill>
            <a:schemeClr val="tx1"/>
          </a:solidFill>
          <a:latin typeface="Arial" pitchFamily="34" charset="0"/>
          <a:ea typeface="ＭＳ Ｐゴシック" pitchFamily="1" charset="-128"/>
          <a:cs typeface="+mn-cs"/>
        </a:defRPr>
      </a:lvl4pPr>
      <a:lvl5pPr marL="2578608" indent="-5715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SzPct val="85000"/>
        <a:buFont typeface="Calibri" pitchFamily="34" charset="0"/>
        <a:buChar char="−"/>
        <a:defRPr sz="3600" kern="1200">
          <a:solidFill>
            <a:schemeClr val="tx1"/>
          </a:solidFill>
          <a:latin typeface="Arial" pitchFamily="34" charset="0"/>
          <a:ea typeface="ＭＳ Ｐゴシック" pitchFamily="1" charset="-128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endCxn id="11" idx="2"/>
          </p:cNvCxnSpPr>
          <p:nvPr/>
        </p:nvCxnSpPr>
        <p:spPr>
          <a:xfrm>
            <a:off x="668869" y="1828800"/>
            <a:ext cx="22084306" cy="0"/>
          </a:xfrm>
          <a:prstGeom prst="line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6"/>
          <p:cNvSpPr txBox="1">
            <a:spLocks/>
          </p:cNvSpPr>
          <p:nvPr/>
        </p:nvSpPr>
        <p:spPr>
          <a:xfrm>
            <a:off x="668869" y="12906379"/>
            <a:ext cx="11523134" cy="57785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Arial"/>
                <a:cs typeface="Arial"/>
              </a:rPr>
              <a:t>WWW.IRCG.COM</a:t>
            </a:r>
            <a:endParaRPr lang="nl-NL" sz="24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3728172" y="12906379"/>
            <a:ext cx="9982200" cy="57785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sz="2400" dirty="0">
                <a:solidFill>
                  <a:schemeClr val="accent2"/>
                </a:solidFill>
                <a:latin typeface="Arial"/>
                <a:cs typeface="Arial"/>
              </a:rPr>
              <a:t>INDIAN RIVER CONSULTING GROUP</a:t>
            </a:r>
            <a:endParaRPr lang="nl-NL" sz="24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668867" y="364887"/>
            <a:ext cx="23236434" cy="143827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Master Title</a:t>
            </a:r>
            <a:endParaRPr lang="nl-NL" dirty="0"/>
          </a:p>
        </p:txBody>
      </p:sp>
      <p:sp>
        <p:nvSpPr>
          <p:cNvPr id="1030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668866" y="2249491"/>
            <a:ext cx="23105536" cy="1036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68869" y="12762656"/>
            <a:ext cx="23044414" cy="844"/>
          </a:xfrm>
          <a:prstGeom prst="line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>
            <a:off x="22753175" y="1468760"/>
            <a:ext cx="960106" cy="720080"/>
          </a:xfrm>
          <a:prstGeom prst="ellipse">
            <a:avLst/>
          </a:prstGeom>
          <a:noFill/>
          <a:ln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fld id="{04D743BE-778A-4653-9054-BADB624136FE}" type="slidenum">
              <a:rPr lang="en-US" sz="2400" smtClean="0">
                <a:solidFill>
                  <a:srgbClr val="929292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2400" dirty="0">
              <a:solidFill>
                <a:srgbClr val="92929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2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7200" kern="1200" cap="none" spc="0" baseline="0">
          <a:solidFill>
            <a:schemeClr val="accent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Museo Slab 500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Museo Slab 500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Museo Slab 500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Museo Slab 500" pitchFamily="50" charset="0"/>
        </a:defRPr>
      </a:lvl5pPr>
      <a:lvl6pPr marL="914400" algn="l" rtl="0" eaLnBrk="1" fontAlgn="base" hangingPunct="1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Museo Slab 500" pitchFamily="50" charset="0"/>
        </a:defRPr>
      </a:lvl6pPr>
      <a:lvl7pPr marL="1828800" algn="l" rtl="0" eaLnBrk="1" fontAlgn="base" hangingPunct="1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Museo Slab 500" pitchFamily="50" charset="0"/>
        </a:defRPr>
      </a:lvl7pPr>
      <a:lvl8pPr marL="2743200" algn="l" rtl="0" eaLnBrk="1" fontAlgn="base" hangingPunct="1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Museo Slab 500" pitchFamily="50" charset="0"/>
        </a:defRPr>
      </a:lvl8pPr>
      <a:lvl9pPr marL="3657600" algn="l" rtl="0" eaLnBrk="1" fontAlgn="base" hangingPunct="1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Museo Slab 500" pitchFamily="50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2400"/>
        </a:spcBef>
        <a:spcAft>
          <a:spcPts val="0"/>
        </a:spcAft>
        <a:buFont typeface="Arial"/>
        <a:buNone/>
        <a:defRPr sz="56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66928" indent="-566928" algn="l" rtl="0" eaLnBrk="1" fontAlgn="base" hangingPunct="1">
        <a:lnSpc>
          <a:spcPct val="130000"/>
        </a:lnSpc>
        <a:spcBef>
          <a:spcPts val="1200"/>
        </a:spcBef>
        <a:spcAft>
          <a:spcPts val="0"/>
        </a:spcAft>
        <a:buSzPct val="85000"/>
        <a:buFont typeface="Arial"/>
        <a:buChar char="•"/>
        <a:defRPr sz="4800" kern="1200">
          <a:solidFill>
            <a:schemeClr val="tx1"/>
          </a:solidFill>
          <a:latin typeface="Arial" pitchFamily="34" charset="0"/>
          <a:ea typeface="ＭＳ Ｐゴシック" pitchFamily="1" charset="-128"/>
          <a:cs typeface="+mn-cs"/>
        </a:defRPr>
      </a:lvl2pPr>
      <a:lvl3pPr marL="1243584" indent="-6858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SzPct val="85000"/>
        <a:buFont typeface="Calibri" pitchFamily="34" charset="0"/>
        <a:buChar char="−"/>
        <a:defRPr sz="4000" kern="1200">
          <a:solidFill>
            <a:schemeClr val="tx1"/>
          </a:solidFill>
          <a:latin typeface="Arial" pitchFamily="34" charset="0"/>
          <a:ea typeface="ＭＳ Ｐゴシック" pitchFamily="1" charset="-128"/>
          <a:cs typeface="+mn-cs"/>
        </a:defRPr>
      </a:lvl3pPr>
      <a:lvl4pPr marL="1847088" indent="-5715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SzPct val="85000"/>
        <a:buFont typeface="Arial"/>
        <a:buChar char="•"/>
        <a:defRPr sz="3600" kern="1200">
          <a:solidFill>
            <a:schemeClr val="tx1"/>
          </a:solidFill>
          <a:latin typeface="Arial" pitchFamily="34" charset="0"/>
          <a:ea typeface="ＭＳ Ｐゴシック" pitchFamily="1" charset="-128"/>
          <a:cs typeface="+mn-cs"/>
        </a:defRPr>
      </a:lvl4pPr>
      <a:lvl5pPr marL="2578608" indent="-5715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SzPct val="85000"/>
        <a:buFont typeface="Calibri" pitchFamily="34" charset="0"/>
        <a:buChar char="−"/>
        <a:defRPr sz="3600" kern="1200">
          <a:solidFill>
            <a:schemeClr val="tx1"/>
          </a:solidFill>
          <a:latin typeface="Arial" pitchFamily="34" charset="0"/>
          <a:ea typeface="ＭＳ Ｐゴシック" pitchFamily="1" charset="-128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hbr.org/2016/09/know-your-customers-jobs-to-be-done" TargetMode="External"/><Relationship Id="rId3" Type="http://schemas.openxmlformats.org/officeDocument/2006/relationships/hyperlink" Target="https://www.userinterviews.com/blog/best-customer-journey-map-templates-examples" TargetMode="External"/><Relationship Id="rId7" Type="http://schemas.openxmlformats.org/officeDocument/2006/relationships/hyperlink" Target="https://www.hubledigital.com/blog/removing-friction-from-the-customer-experience" TargetMode="External"/><Relationship Id="rId12" Type="http://schemas.openxmlformats.org/officeDocument/2006/relationships/hyperlink" Target="https://beyondphilosophy.com/friction-in-cx-how-to-avoid-getting-burned-by-hidden-costs/" TargetMode="External"/><Relationship Id="rId2" Type="http://schemas.openxmlformats.org/officeDocument/2006/relationships/hyperlink" Target="https://www.lucidchart.com/blog/how-to-build-customer-journey-map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ana-commerce.com/blog/b2b-customer-experience-pillars/" TargetMode="External"/><Relationship Id="rId11" Type="http://schemas.openxmlformats.org/officeDocument/2006/relationships/hyperlink" Target="https://www.ericschwartzman.com/how-to-improve-customer-experience/" TargetMode="External"/><Relationship Id="rId5" Type="http://schemas.openxmlformats.org/officeDocument/2006/relationships/hyperlink" Target="https://www.forbes.com/sites/blakemorgan/2019/11/11/20-fresh-examples-of-customer-experience-innovation-for-b2b/?sh=2d3934a06054" TargetMode="External"/><Relationship Id="rId10" Type="http://schemas.openxmlformats.org/officeDocument/2006/relationships/hyperlink" Target="https://www.forbes.com/sites/shephyken/2019/06/09/are-you-providing-a-frictionless-customer-experience/?sh=3b5025a14b8c" TargetMode="External"/><Relationship Id="rId4" Type="http://schemas.openxmlformats.org/officeDocument/2006/relationships/hyperlink" Target="https://customerthink.com/10-b2b-customer-experience-myths-how-to-improve-your-cx-maturity/" TargetMode="External"/><Relationship Id="rId9" Type="http://schemas.openxmlformats.org/officeDocument/2006/relationships/hyperlink" Target="https://www.youtube.com/watch?v=Stc0beAxav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/imghp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resentation Title"/>
          <p:cNvSpPr txBox="1">
            <a:spLocks noGrp="1"/>
          </p:cNvSpPr>
          <p:nvPr>
            <p:ph type="body" idx="21"/>
          </p:nvPr>
        </p:nvSpPr>
        <p:spPr>
          <a:xfrm>
            <a:off x="11144250" y="8449349"/>
            <a:ext cx="12284190" cy="193078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800" b="1" dirty="0">
                <a:latin typeface="Montserrat ExtraBold" pitchFamily="2" charset="77"/>
              </a:rPr>
              <a:t>Enhancing the Customer Experience (CX)</a:t>
            </a:r>
            <a:endParaRPr lang="en-US" sz="6600" b="1" dirty="0">
              <a:latin typeface="Montserrat ExtraBold" pitchFamily="2" charset="77"/>
            </a:endParaRPr>
          </a:p>
          <a:p>
            <a:pPr algn="ctr"/>
            <a:r>
              <a:rPr lang="en-US" sz="3600" dirty="0"/>
              <a:t>Digital Transformation for Today’s Distributors</a:t>
            </a:r>
            <a:endParaRPr lang="en-US" sz="4800" dirty="0"/>
          </a:p>
        </p:txBody>
      </p:sp>
      <p:pic>
        <p:nvPicPr>
          <p:cNvPr id="133" name="mike-marks-hero.png" descr="mike-marks-hero.png"/>
          <p:cNvPicPr>
            <a:picLocks noChangeAspect="1"/>
          </p:cNvPicPr>
          <p:nvPr/>
        </p:nvPicPr>
        <p:blipFill>
          <a:blip r:embed="rId2"/>
          <a:srcRect l="11329" b="8534"/>
          <a:stretch>
            <a:fillRect/>
          </a:stretch>
        </p:blipFill>
        <p:spPr>
          <a:xfrm>
            <a:off x="-5257" y="1258130"/>
            <a:ext cx="12028597" cy="1246145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Mike…"/>
          <p:cNvSpPr txBox="1"/>
          <p:nvPr/>
        </p:nvSpPr>
        <p:spPr>
          <a:xfrm>
            <a:off x="962871" y="3889163"/>
            <a:ext cx="2316481" cy="190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6000" b="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Mike</a:t>
            </a:r>
          </a:p>
          <a:p>
            <a:pPr algn="l">
              <a:lnSpc>
                <a:spcPct val="80000"/>
              </a:lnSpc>
              <a:defRPr sz="6000" b="0">
                <a:solidFill>
                  <a:srgbClr val="202C5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Marks</a:t>
            </a:r>
          </a:p>
        </p:txBody>
      </p:sp>
      <p:sp>
        <p:nvSpPr>
          <p:cNvPr id="135" name="Indian River…"/>
          <p:cNvSpPr txBox="1"/>
          <p:nvPr/>
        </p:nvSpPr>
        <p:spPr>
          <a:xfrm>
            <a:off x="962871" y="5770033"/>
            <a:ext cx="321919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 b="0" cap="all" spc="199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dirty="0"/>
              <a:t>Indian River</a:t>
            </a:r>
          </a:p>
          <a:p>
            <a:pPr algn="l">
              <a:defRPr sz="2000" b="0" cap="all" spc="199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dirty="0"/>
              <a:t>Consulting Group</a:t>
            </a:r>
          </a:p>
        </p:txBody>
      </p:sp>
      <p:sp>
        <p:nvSpPr>
          <p:cNvPr id="7" name="Presentation Subtitle">
            <a:extLst>
              <a:ext uri="{FF2B5EF4-FFF2-40B4-BE49-F238E27FC236}">
                <a16:creationId xmlns:a16="http://schemas.microsoft.com/office/drawing/2014/main" id="{48534D75-9F8F-4A49-A1EF-C522BCCFF44D}"/>
              </a:ext>
            </a:extLst>
          </p:cNvPr>
          <p:cNvSpPr txBox="1"/>
          <p:nvPr/>
        </p:nvSpPr>
        <p:spPr>
          <a:xfrm>
            <a:off x="11880363" y="10716683"/>
            <a:ext cx="11608974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>
                <a:solidFill>
                  <a:srgbClr val="202C5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US" dirty="0"/>
              <a:t>Fall Seminar Series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FFEBAE-54DA-4525-A82C-BBEA989D27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838748" y="641350"/>
            <a:ext cx="6619911" cy="1210588"/>
          </a:xfrm>
        </p:spPr>
        <p:txBody>
          <a:bodyPr/>
          <a:lstStyle/>
          <a:p>
            <a:r>
              <a:rPr lang="en-US" sz="3600" b="1" dirty="0">
                <a:latin typeface="Montserrat ExtraBold" pitchFamily="2" charset="77"/>
              </a:rPr>
              <a:t>Enhancing the Customer Experience (CX)</a:t>
            </a:r>
            <a:endParaRPr lang="en-US" sz="4800" b="1" dirty="0">
              <a:latin typeface="Montserrat ExtraBol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7C7DE-BC99-4C33-A53A-2A78827149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28540" y="3469863"/>
            <a:ext cx="17526920" cy="948978"/>
          </a:xfrm>
        </p:spPr>
        <p:txBody>
          <a:bodyPr/>
          <a:lstStyle/>
          <a:p>
            <a:r>
              <a:rPr lang="en-US" dirty="0"/>
              <a:t>What Do You Do with the Detailed Flowcharts?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CE723-5814-4AA9-B5F6-1B7C64B9FC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861299" y="5653851"/>
            <a:ext cx="6303167" cy="718145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Create a Performance Feedback Loop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Create a place to store and integrate data from multiple sources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Use predictive analytics (ML/AI) to anticipate earlier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Conduct data reviews in scheduled meetings with defined actions</a:t>
            </a:r>
          </a:p>
          <a:p>
            <a:pPr>
              <a:spcBef>
                <a:spcPts val="1200"/>
              </a:spcBef>
            </a:pPr>
            <a:endParaRPr lang="en-US" sz="36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8216E79-7F2B-403A-8886-28776DADB41C}"/>
              </a:ext>
            </a:extLst>
          </p:cNvPr>
          <p:cNvSpPr txBox="1">
            <a:spLocks/>
          </p:cNvSpPr>
          <p:nvPr/>
        </p:nvSpPr>
        <p:spPr>
          <a:xfrm>
            <a:off x="9141453" y="5653851"/>
            <a:ext cx="5937842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1200"/>
              </a:spcBef>
              <a:buFontTx/>
              <a:buNone/>
            </a:pPr>
            <a:r>
              <a:rPr lang="en-US" dirty="0"/>
              <a:t>Digitize Everything Possible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Start with the customer’s largest friction points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Automate the 20% of events that create 80% of the friction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Speed is a weapon, increase it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945F0EC-0D32-4069-A824-4DEC1112BDA9}"/>
              </a:ext>
            </a:extLst>
          </p:cNvPr>
          <p:cNvSpPr txBox="1">
            <a:spLocks/>
          </p:cNvSpPr>
          <p:nvPr/>
        </p:nvSpPr>
        <p:spPr>
          <a:xfrm>
            <a:off x="1421608" y="5653851"/>
            <a:ext cx="5937842" cy="628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1200"/>
              </a:spcBef>
              <a:buFontTx/>
              <a:buNone/>
            </a:pPr>
            <a:r>
              <a:rPr lang="en-US" dirty="0"/>
              <a:t>Reduce the Steps</a:t>
            </a:r>
          </a:p>
          <a:p>
            <a:pPr hangingPunct="1">
              <a:spcBef>
                <a:spcPts val="1200"/>
              </a:spcBef>
            </a:pPr>
            <a:r>
              <a:rPr lang="en-US" sz="3600" dirty="0"/>
              <a:t>Shift from go/no-go approvals to post action controls</a:t>
            </a:r>
          </a:p>
          <a:p>
            <a:pPr hangingPunct="1">
              <a:spcBef>
                <a:spcPts val="1200"/>
              </a:spcBef>
            </a:pPr>
            <a:r>
              <a:rPr lang="en-US" sz="3600" dirty="0"/>
              <a:t>Conduct a LEAN analysis to eliminate waste and artifacts from the past</a:t>
            </a:r>
          </a:p>
          <a:p>
            <a:pPr hangingPunct="1">
              <a:spcBef>
                <a:spcPts val="1200"/>
              </a:spcBef>
            </a:pPr>
            <a:r>
              <a:rPr lang="en-US" sz="3600" dirty="0"/>
              <a:t>Create tools to simplify the required tasks, e.g., 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83309102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D03B-D08E-4859-836B-BDA5F33C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85422"/>
            <a:ext cx="21435342" cy="1438274"/>
          </a:xfrm>
        </p:spPr>
        <p:txBody>
          <a:bodyPr/>
          <a:lstStyle/>
          <a:p>
            <a:r>
              <a:rPr lang="en-US" dirty="0"/>
              <a:t>Useful How-To Research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CC9F0-7829-4F81-89AC-01D9603D4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https://blogs.oracle.com/cx/post/15-definitions-of-customer-experience </a:t>
            </a:r>
          </a:p>
          <a:p>
            <a:r>
              <a:rPr lang="en-US" sz="4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https://www.mckinsey.com/business-functions/marketing-and-sales/our-insights/prediction-the-future-of-cx?cid=other-eml-alt-mip-mck&amp;hdpid=6d5a1310-1c8d-4ce9-880c-d651dfb5434e&amp;hctky=1884470&amp;hlkid=f10b404d830e4a02b717f65feb017ced</a:t>
            </a:r>
          </a:p>
          <a:p>
            <a:r>
              <a:rPr lang="en-US" sz="4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https://www.mckinsey.com/business-functions/marketing-and-sales/our-insights/improving-the-business-to-business-customer-experience</a:t>
            </a:r>
          </a:p>
          <a:p>
            <a:r>
              <a:rPr lang="en-US" sz="4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https://www.lucidchart.com/blog/how-to-build-customer-journey-maps</a:t>
            </a:r>
            <a:r>
              <a:rPr lang="en-US" sz="4400" dirty="0"/>
              <a:t> </a:t>
            </a:r>
          </a:p>
          <a:p>
            <a:r>
              <a:rPr lang="en-US" sz="4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https://www.userinterviews.com/blog/best-customer-journey-map-templates-examples</a:t>
            </a:r>
            <a:endParaRPr lang="en-US" sz="4400" dirty="0"/>
          </a:p>
          <a:p>
            <a:r>
              <a:rPr lang="en-US" sz="4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https://customerthink.com/10-b2b-customer-experience-myths-how-to-improve-your-cx-maturity/</a:t>
            </a:r>
            <a:r>
              <a:rPr lang="en-US" sz="4400" dirty="0"/>
              <a:t> </a:t>
            </a:r>
          </a:p>
          <a:p>
            <a:r>
              <a:rPr lang="en-US" sz="4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https://www.forbes.com/sites/blakemorgan/2019/11/11/20-fresh-examples-of-customer-experience-innovation-for-b2b/?sh=2d3934a06054</a:t>
            </a:r>
            <a:r>
              <a:rPr lang="en-US" sz="4400" dirty="0"/>
              <a:t> </a:t>
            </a:r>
          </a:p>
          <a:p>
            <a:r>
              <a:rPr lang="en-US" sz="4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https://www.sana-commerce.com/blog/b2b-customer-experience-pillars/</a:t>
            </a:r>
            <a:endParaRPr lang="en-US" sz="4400" dirty="0"/>
          </a:p>
          <a:p>
            <a:r>
              <a:rPr lang="en-US" sz="4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https://www.hubledigital.com/blog/removing-friction-from-the-customer-experience</a:t>
            </a:r>
            <a:r>
              <a:rPr lang="en-US" sz="4400" dirty="0"/>
              <a:t> </a:t>
            </a:r>
          </a:p>
          <a:p>
            <a:r>
              <a:rPr lang="en-US" sz="44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https://hbr.org/2016/09/know-your-customers-jobs-to-be-done</a:t>
            </a:r>
            <a:r>
              <a:rPr lang="en-US" sz="4400" dirty="0"/>
              <a:t> </a:t>
            </a:r>
          </a:p>
          <a:p>
            <a:r>
              <a:rPr lang="en-US" sz="44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https://www.youtube.com/watch?v=Stc0beAxavY</a:t>
            </a:r>
            <a:r>
              <a:rPr lang="en-US" sz="4400" dirty="0"/>
              <a:t> </a:t>
            </a:r>
          </a:p>
          <a:p>
            <a:r>
              <a:rPr lang="en-US" sz="44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https://www.forbes.com/sites/shephyken/2019/06/09/are-you-providing-a-frictionless-customer-experience/?sh=3b5025a14b8c</a:t>
            </a:r>
            <a:r>
              <a:rPr lang="en-US" sz="4400" dirty="0"/>
              <a:t> </a:t>
            </a:r>
          </a:p>
          <a:p>
            <a:r>
              <a:rPr lang="en-US" sz="44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https://www.ericschwartzman.com/how-to-improve-customer-experience/</a:t>
            </a:r>
            <a:r>
              <a:rPr lang="en-US" sz="4400" dirty="0"/>
              <a:t> </a:t>
            </a:r>
          </a:p>
          <a:p>
            <a:r>
              <a:rPr lang="en-US" sz="44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https://beyondphilosophy.com/friction-in-cx-how-to-avoid-getting-burned-by-hidden-costs/</a:t>
            </a:r>
            <a:r>
              <a:rPr lang="en-US" sz="4400" dirty="0"/>
              <a:t> </a:t>
            </a:r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9C7F1-D7F0-4E63-A98D-CCA62150F4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Review These Links to Help Create the Perfect Interview Guide for Your Firm</a:t>
            </a:r>
          </a:p>
        </p:txBody>
      </p:sp>
    </p:spTree>
    <p:extLst>
      <p:ext uri="{BB962C8B-B14F-4D97-AF65-F5344CB8AC3E}">
        <p14:creationId xmlns:p14="http://schemas.microsoft.com/office/powerpoint/2010/main" val="2030626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hank You"/>
          <p:cNvSpPr txBox="1">
            <a:spLocks noGrp="1"/>
          </p:cNvSpPr>
          <p:nvPr>
            <p:ph type="body" idx="21"/>
          </p:nvPr>
        </p:nvSpPr>
        <p:spPr>
          <a:xfrm>
            <a:off x="13158218" y="6297578"/>
            <a:ext cx="9212684" cy="1778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Thank You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CB9E-E433-4AAB-8042-59C5554B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638300"/>
            <a:ext cx="20726400" cy="1885950"/>
          </a:xfrm>
        </p:spPr>
        <p:txBody>
          <a:bodyPr>
            <a:normAutofit/>
          </a:bodyPr>
          <a:lstStyle/>
          <a:p>
            <a:r>
              <a:rPr lang="en-US" dirty="0"/>
              <a:t>What exactly is CX?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69F72-FB7E-4CCA-832A-C91B1D05F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6168" y="3524250"/>
            <a:ext cx="20726400" cy="9058275"/>
          </a:xfrm>
        </p:spPr>
        <p:txBody>
          <a:bodyPr>
            <a:normAutofit/>
          </a:bodyPr>
          <a:lstStyle/>
          <a:p>
            <a:r>
              <a:rPr lang="en-US" sz="5400" b="0" i="0" dirty="0">
                <a:solidFill>
                  <a:srgbClr val="202124"/>
                </a:solidFill>
                <a:effectLst/>
                <a:latin typeface="Google Sans Text"/>
              </a:rPr>
              <a:t>Customer experience (CX) refers to </a:t>
            </a:r>
            <a:r>
              <a:rPr lang="en-US" sz="5400" b="1" i="0" dirty="0">
                <a:solidFill>
                  <a:srgbClr val="202124"/>
                </a:solidFill>
                <a:effectLst/>
                <a:latin typeface="Google Sans Text"/>
              </a:rPr>
              <a:t>how a business engages with its customers at every point of their buying journey</a:t>
            </a:r>
            <a:r>
              <a:rPr lang="en-US" sz="5400" b="0" i="0" dirty="0">
                <a:solidFill>
                  <a:srgbClr val="202124"/>
                </a:solidFill>
                <a:effectLst/>
                <a:latin typeface="Google Sans Text"/>
              </a:rPr>
              <a:t>—from marketing to sales to customer service and everywhere in between, including the personal relationships and trust. In large part, it's the sum total of all interactions a customer has with your </a:t>
            </a:r>
            <a:r>
              <a:rPr lang="en-US" sz="5400" b="1" i="1" dirty="0">
                <a:solidFill>
                  <a:srgbClr val="202124"/>
                </a:solidFill>
                <a:effectLst/>
                <a:latin typeface="Google Sans Text"/>
              </a:rPr>
              <a:t>brand</a:t>
            </a:r>
            <a:r>
              <a:rPr lang="en-US" sz="5400" b="0" i="0" dirty="0">
                <a:solidFill>
                  <a:srgbClr val="202124"/>
                </a:solidFill>
                <a:effectLst/>
                <a:latin typeface="Google Sans Text"/>
              </a:rPr>
              <a:t>.</a:t>
            </a:r>
          </a:p>
          <a:p>
            <a:r>
              <a:rPr lang="en-US" sz="5400" dirty="0">
                <a:latin typeface="Google Sans Text"/>
              </a:rPr>
              <a:t>Selling service with excellent people is a data free analog version where whack-a-mole reactions to mistakes are the norm.</a:t>
            </a:r>
          </a:p>
          <a:p>
            <a:r>
              <a:rPr lang="en-US" sz="5400" dirty="0">
                <a:latin typeface="Google Sans Text"/>
              </a:rPr>
              <a:t>It can’t be enhanced if it is not mapped and measured, do you remember Tom Peter’s story about restaurant service in his </a:t>
            </a:r>
            <a:r>
              <a:rPr lang="en-US" sz="5400" i="1" dirty="0">
                <a:latin typeface="Google Sans Text"/>
              </a:rPr>
              <a:t>Good to Great </a:t>
            </a:r>
            <a:r>
              <a:rPr lang="en-US" sz="5400" dirty="0">
                <a:latin typeface="Google Sans Text"/>
              </a:rPr>
              <a:t>book?</a:t>
            </a:r>
          </a:p>
        </p:txBody>
      </p:sp>
    </p:spTree>
    <p:extLst>
      <p:ext uri="{BB962C8B-B14F-4D97-AF65-F5344CB8AC3E}">
        <p14:creationId xmlns:p14="http://schemas.microsoft.com/office/powerpoint/2010/main" val="350314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DB73E-8BB1-4E97-BEA3-18F24678F1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5200" y="2714626"/>
            <a:ext cx="11855450" cy="2641749"/>
          </a:xfrm>
        </p:spPr>
        <p:txBody>
          <a:bodyPr/>
          <a:lstStyle/>
          <a:p>
            <a:r>
              <a:rPr lang="en-US" dirty="0"/>
              <a:t>First, A Word About Supply Chain Stupidity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53D7E-DAAF-4922-9714-45C3DF478FA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5649" y="4679286"/>
            <a:ext cx="12684125" cy="8720336"/>
          </a:xfrm>
        </p:spPr>
        <p:txBody>
          <a:bodyPr/>
          <a:lstStyle/>
          <a:p>
            <a:r>
              <a:rPr lang="en-US" dirty="0"/>
              <a:t>Why is everyone doing what they did before, only harder, louder, and meaner?</a:t>
            </a:r>
          </a:p>
          <a:p>
            <a:endParaRPr lang="en-US" dirty="0"/>
          </a:p>
          <a:p>
            <a:pPr algn="ctr"/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</a:rPr>
              <a:t>You are living in a world changing event, so do something different to support your customers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is about the customer, not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more staff to daily pre expedite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Show customers how to order with more lead time, it’s a great story that they can use with their other suppliers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 substitutions, including selling products from competitors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Allocate product to good, not big, customers </a:t>
            </a:r>
          </a:p>
        </p:txBody>
      </p:sp>
      <p:pic>
        <p:nvPicPr>
          <p:cNvPr id="2" name="Picture 2" descr="What I *can* do… | CUAgain">
            <a:extLst>
              <a:ext uri="{FF2B5EF4-FFF2-40B4-BE49-F238E27FC236}">
                <a16:creationId xmlns:a16="http://schemas.microsoft.com/office/drawing/2014/main" id="{6A5FC486-1DC1-4FDE-ABDE-3AA998811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017" y="7148513"/>
            <a:ext cx="8127833" cy="4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anity is doing the same thing over and over again ...">
            <a:extLst>
              <a:ext uri="{FF2B5EF4-FFF2-40B4-BE49-F238E27FC236}">
                <a16:creationId xmlns:a16="http://schemas.microsoft.com/office/drawing/2014/main" id="{D2C9E83F-E1CE-4D72-AF37-708D21735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541" y="1610805"/>
            <a:ext cx="8108784" cy="410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24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5C7C37-E557-4B06-B8C8-52C6DCA0CD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706350" y="641350"/>
            <a:ext cx="10752309" cy="1903085"/>
          </a:xfrm>
        </p:spPr>
        <p:txBody>
          <a:bodyPr/>
          <a:lstStyle/>
          <a:p>
            <a:r>
              <a:rPr lang="en-US" sz="4000" b="1" dirty="0">
                <a:latin typeface="Montserrat ExtraBold" pitchFamily="2" charset="77"/>
              </a:rPr>
              <a:t>Enhancing the Customer Experience (CX)</a:t>
            </a:r>
            <a:endParaRPr lang="en-US" sz="5400" b="1" dirty="0">
              <a:latin typeface="Montserrat ExtraBold" pitchFamily="2" charset="77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C42C5-651E-4CF7-955D-A4C33B306D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28540" y="2279621"/>
            <a:ext cx="17526920" cy="2641749"/>
          </a:xfrm>
        </p:spPr>
        <p:txBody>
          <a:bodyPr/>
          <a:lstStyle/>
          <a:p>
            <a:r>
              <a:rPr lang="en-US" dirty="0"/>
              <a:t>It starts with customers and doesn’t involve the sales force as they are trained to listen and respond, not listen to understand*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2520D-AC90-4679-B61C-1745D915D2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824525" y="5698708"/>
            <a:ext cx="6462684" cy="595034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Recognize that This Is an Ongoing Process, Not a Project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Build a data-driven feedback loop and always have a couple of projects to improve your weakest areas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Make enhancement changes, rinse &amp; repeat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DA242-48DA-485C-B29E-0F92EF4DD5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88091" y="5701476"/>
            <a:ext cx="5937842" cy="57349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Adaptive Interviews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Start by interviewing customers with non-sales staff: Ops, HR, Finance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Focus on self-reporting and make sure it is about them, not you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The team documents their notes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C6DCA4-1F89-4CE8-96BB-E8002F046E2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41538" y="5701476"/>
            <a:ext cx="5937841" cy="591956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Map the Key Touch Points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Start with key processes that have the most friction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Add details from the customer facing team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Validate in a focus group with customers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DD5AB-3F2B-4664-BC27-550D29A66C52}"/>
              </a:ext>
            </a:extLst>
          </p:cNvPr>
          <p:cNvSpPr txBox="1"/>
          <p:nvPr/>
        </p:nvSpPr>
        <p:spPr>
          <a:xfrm>
            <a:off x="4005263" y="12871896"/>
            <a:ext cx="1637347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* Any CRM implementation should start with these steps</a:t>
            </a:r>
          </a:p>
        </p:txBody>
      </p:sp>
    </p:spTree>
    <p:extLst>
      <p:ext uri="{BB962C8B-B14F-4D97-AF65-F5344CB8AC3E}">
        <p14:creationId xmlns:p14="http://schemas.microsoft.com/office/powerpoint/2010/main" val="92833239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0A851C5-3480-4FE0-B63E-F0F7CC1C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7" y="785422"/>
            <a:ext cx="21597269" cy="1438274"/>
          </a:xfrm>
        </p:spPr>
        <p:txBody>
          <a:bodyPr>
            <a:normAutofit/>
          </a:bodyPr>
          <a:lstStyle/>
          <a:p>
            <a:r>
              <a:rPr lang="en-US" sz="6400" dirty="0"/>
              <a:t>Success Requires Getting Out Of Your Echo Chamber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3FF68B-36CC-41BF-A952-F6810D61B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chemeClr val="accent1"/>
                </a:solidFill>
              </a:rPr>
              <a:t>This is all about them, and not about you, for now</a:t>
            </a:r>
          </a:p>
          <a:p>
            <a:r>
              <a:rPr lang="en-US" dirty="0"/>
              <a:t>When we have a rich picture of their pain, frustration, and unmet desires, it then becomes what we can do to help them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0DCC3C-2A8F-4449-9BB5-DB433D456E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 Google the Term ‘Qualitative Research Interview Methods’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7F97D7-4929-40E3-B48F-A18AB8C80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636" y="5200024"/>
            <a:ext cx="14846456" cy="6986568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6D6D82-E1A7-468D-891F-B75A46C4B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6" y="5129808"/>
            <a:ext cx="7056784" cy="70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4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2FB6-8EEF-4243-BB34-3AF3D8D83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5" y="785422"/>
            <a:ext cx="22572135" cy="1438274"/>
          </a:xfrm>
        </p:spPr>
        <p:txBody>
          <a:bodyPr>
            <a:noAutofit/>
          </a:bodyPr>
          <a:lstStyle/>
          <a:p>
            <a:r>
              <a:rPr lang="en-US" dirty="0"/>
              <a:t>Example </a:t>
            </a:r>
            <a:r>
              <a:rPr lang="en-US" sz="6400" dirty="0"/>
              <a:t>Customer Interview Questions; Keep </a:t>
            </a:r>
            <a:r>
              <a:rPr lang="en-US" dirty="0"/>
              <a:t>Your</a:t>
            </a:r>
            <a:r>
              <a:rPr lang="en-US" sz="6400" dirty="0"/>
              <a:t> </a:t>
            </a:r>
            <a:r>
              <a:rPr lang="en-US" dirty="0"/>
              <a:t>L</a:t>
            </a:r>
            <a:r>
              <a:rPr lang="en-US" sz="6400" dirty="0"/>
              <a:t>ist </a:t>
            </a:r>
            <a:r>
              <a:rPr lang="en-US" dirty="0"/>
              <a:t>S</a:t>
            </a:r>
            <a:r>
              <a:rPr lang="en-US" sz="6400" dirty="0"/>
              <a:t>hort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6E48F-3A70-4B67-9AC1-78D64220D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0" indent="-6858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4400" dirty="0"/>
              <a:t>We are trying to improve your customer experience, so it would help us a lot if you could describe the challenges and frustrations that exist in your role today?</a:t>
            </a: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4400" dirty="0"/>
              <a:t>How would you organize them as daily issues or ones that are episodic or annual?</a:t>
            </a: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4400" dirty="0"/>
              <a:t>Without naming names, how do your best suppliers help you deal with these challenges?</a:t>
            </a: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4400" dirty="0"/>
              <a:t>What would help you the most in services or support that you can’t find in any of your suppliers today?</a:t>
            </a: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4400" dirty="0"/>
              <a:t>When an issue comes up what kind of response times to resolve it are critical versus nice to have?</a:t>
            </a: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4400" dirty="0"/>
              <a:t>We are investing heavily in digital to support our customers, so it would help to know what initiatives you have underway or are considering for your future?</a:t>
            </a: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4400" dirty="0"/>
              <a:t>If you had $100,000 to invest to improve your sourcing effectiveness, where would you spend it?</a:t>
            </a: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4400" dirty="0"/>
              <a:t>If you were going to send a message to my executive management, what would it be?</a:t>
            </a: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4400" dirty="0"/>
              <a:t>If our firm went away, what would you miss the most?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F425C-0B36-4280-B169-195339C27F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Self Reporting Is Key – Always Try to Separate the Message from the Messenger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F0F8B77D-B73A-4BD8-B55E-2D63AC3AB7C5}"/>
              </a:ext>
            </a:extLst>
          </p:cNvPr>
          <p:cNvSpPr/>
          <p:nvPr/>
        </p:nvSpPr>
        <p:spPr>
          <a:xfrm>
            <a:off x="14811375" y="11353800"/>
            <a:ext cx="7848600" cy="1438274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only question about you!</a:t>
            </a:r>
          </a:p>
        </p:txBody>
      </p:sp>
    </p:spTree>
    <p:extLst>
      <p:ext uri="{BB962C8B-B14F-4D97-AF65-F5344CB8AC3E}">
        <p14:creationId xmlns:p14="http://schemas.microsoft.com/office/powerpoint/2010/main" val="230539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7" y="785422"/>
            <a:ext cx="21597269" cy="1438274"/>
          </a:xfrm>
        </p:spPr>
        <p:txBody>
          <a:bodyPr>
            <a:normAutofit/>
          </a:bodyPr>
          <a:lstStyle/>
          <a:p>
            <a:r>
              <a:rPr lang="en-US" dirty="0"/>
              <a:t>The Interview Guide Will Change at Least 3 or 4 Times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Change the interview guide by deleting questions where you already know the answer and add questions that evolve from new insight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Typically, an interview guide goes through multiple versions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r>
              <a:rPr lang="en-US" dirty="0"/>
              <a:t>The net result of this activity is an understanding of each customer segment by how they choose to interact with us, i.e., what our value proposition is to them</a:t>
            </a:r>
          </a:p>
          <a:p>
            <a:pPr algn="ctr"/>
            <a:r>
              <a:rPr lang="en-US" sz="4800" i="1" dirty="0">
                <a:solidFill>
                  <a:schemeClr val="accent1"/>
                </a:solidFill>
              </a:rPr>
              <a:t>Reality Test:  I can give you a customer segment and you can tell me what wakes them up at night and what they really care about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Behavioral Segmentation Groups Customers By What They Seek and Value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8441" y="4265715"/>
            <a:ext cx="13741422" cy="547260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DB500-E170-456D-8737-F332956EE9F2}"/>
              </a:ext>
            </a:extLst>
          </p:cNvPr>
          <p:cNvSpPr txBox="1"/>
          <p:nvPr/>
        </p:nvSpPr>
        <p:spPr>
          <a:xfrm>
            <a:off x="1313463" y="5438775"/>
            <a:ext cx="72303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When you know the answer stop asking the question and replace it with a new one</a:t>
            </a:r>
          </a:p>
        </p:txBody>
      </p:sp>
    </p:spTree>
    <p:extLst>
      <p:ext uri="{BB962C8B-B14F-4D97-AF65-F5344CB8AC3E}">
        <p14:creationId xmlns:p14="http://schemas.microsoft.com/office/powerpoint/2010/main" val="132363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C1A035-78D5-47EC-BAF5-E2337CB89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5" y="785422"/>
            <a:ext cx="21538001" cy="1438274"/>
          </a:xfrm>
        </p:spPr>
        <p:txBody>
          <a:bodyPr/>
          <a:lstStyle/>
          <a:p>
            <a:r>
              <a:rPr lang="en-US" dirty="0"/>
              <a:t>How to Map Your Touchpoints with Your Customers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DCC259-4BFD-444E-9D7D-68CF9B411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7" y="3174758"/>
            <a:ext cx="11637434" cy="9074392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Order to cash process examples</a:t>
            </a:r>
          </a:p>
          <a:p>
            <a:pPr lvl="1"/>
            <a:r>
              <a:rPr lang="en-US" sz="4000" dirty="0"/>
              <a:t>Order fulfillment process – standard products</a:t>
            </a:r>
          </a:p>
          <a:p>
            <a:pPr lvl="1"/>
            <a:r>
              <a:rPr lang="en-US" sz="4000" dirty="0"/>
              <a:t>Order fulfillment process – custom products</a:t>
            </a:r>
          </a:p>
          <a:p>
            <a:pPr lvl="1"/>
            <a:r>
              <a:rPr lang="en-US" sz="4000" dirty="0"/>
              <a:t>Outbound delivery verification process</a:t>
            </a:r>
          </a:p>
          <a:p>
            <a:pPr lvl="1"/>
            <a:r>
              <a:rPr lang="en-US" sz="4000" dirty="0"/>
              <a:t>Project changeout documentation process</a:t>
            </a:r>
          </a:p>
          <a:p>
            <a:pPr lvl="1"/>
            <a:r>
              <a:rPr lang="en-US" sz="4000" dirty="0"/>
              <a:t>Invoicing &amp; collection process</a:t>
            </a:r>
          </a:p>
          <a:p>
            <a:r>
              <a:rPr lang="en-US" sz="4800" dirty="0"/>
              <a:t>Demand forecast process</a:t>
            </a:r>
          </a:p>
          <a:p>
            <a:r>
              <a:rPr lang="en-US" sz="4800" dirty="0"/>
              <a:t>Inquiry to quote submittal process</a:t>
            </a:r>
          </a:p>
          <a:p>
            <a:r>
              <a:rPr lang="en-US" sz="4800" dirty="0"/>
              <a:t>Customer stock rotation process</a:t>
            </a:r>
          </a:p>
          <a:p>
            <a:r>
              <a:rPr lang="en-US" sz="4800" dirty="0"/>
              <a:t>How to get a quick answer without going to the website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37F9BA-429A-469B-BE8B-0F1B082651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All the Touch Points Belong in Several Processes as Defined Steps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3D99777-C3B2-443B-AFD5-ECF3B58EB193}"/>
              </a:ext>
            </a:extLst>
          </p:cNvPr>
          <p:cNvSpPr txBox="1">
            <a:spLocks/>
          </p:cNvSpPr>
          <p:nvPr/>
        </p:nvSpPr>
        <p:spPr bwMode="auto">
          <a:xfrm>
            <a:off x="13205354" y="3782891"/>
            <a:ext cx="10509779" cy="750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itchFamily="34" charset="0"/>
              <a:buNone/>
              <a:defRPr sz="5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6100" indent="-5461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Arial"/>
              <a:buChar char="•"/>
              <a:defRPr sz="4800" kern="120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2pPr>
            <a:lvl3pPr marL="1243584" indent="-6858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Calibri" pitchFamily="34" charset="0"/>
              <a:buChar char="−"/>
              <a:defRPr sz="4000" kern="120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3pPr>
            <a:lvl4pPr marL="1847088" indent="-5715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Arial"/>
              <a:buChar char="•"/>
              <a:defRPr sz="3600" kern="120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4pPr>
            <a:lvl5pPr marL="2395728" indent="-5715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  <a:buSzPct val="85000"/>
              <a:buFont typeface="Calibri" pitchFamily="34" charset="0"/>
              <a:buChar char="−"/>
              <a:defRPr sz="3600" kern="120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defRPr>
            </a:lvl5pPr>
            <a:lvl6pPr marL="5029200" indent="-457200" algn="l" defTabSz="1828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4400" i="1" dirty="0"/>
              <a:t>Issue identification to resolution process</a:t>
            </a:r>
          </a:p>
          <a:p>
            <a:pPr marL="685800" indent="-685800" defTabSz="914400">
              <a:buFont typeface="Arial" panose="020B0604020202020204" pitchFamily="34" charset="0"/>
              <a:buChar char="•"/>
            </a:pPr>
            <a:r>
              <a:rPr lang="en-US" sz="4400" b="0" dirty="0"/>
              <a:t>Build a list of friction points from customer interview insights</a:t>
            </a:r>
          </a:p>
          <a:p>
            <a:pPr marL="685800" indent="-685800" defTabSz="914400">
              <a:buFont typeface="Arial" panose="020B0604020202020204" pitchFamily="34" charset="0"/>
              <a:buChar char="•"/>
            </a:pPr>
            <a:r>
              <a:rPr lang="en-US" sz="4400" b="0" dirty="0"/>
              <a:t>Create early warning processes and quick reactions via digital solutions</a:t>
            </a:r>
          </a:p>
          <a:p>
            <a:pPr marL="685800" indent="-685800" defTabSz="914400">
              <a:buFont typeface="Arial" panose="020B0604020202020204" pitchFamily="34" charset="0"/>
              <a:buChar char="•"/>
            </a:pPr>
            <a:r>
              <a:rPr lang="en-US" sz="4400" b="0" dirty="0"/>
              <a:t>Focus on the big ones first</a:t>
            </a:r>
          </a:p>
          <a:p>
            <a:pPr algn="ctr" defTabSz="914400"/>
            <a:r>
              <a:rPr lang="en-US" sz="3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Nearly two-thirds of respondents* ranked the ability to act on CX issues in near real time [first call or text] as among their top three priorities</a:t>
            </a:r>
            <a:endParaRPr lang="en-US" sz="8800" b="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15A80F-2B9F-46A3-89C5-9237A9BCC994}"/>
              </a:ext>
            </a:extLst>
          </p:cNvPr>
          <p:cNvSpPr txBox="1"/>
          <p:nvPr/>
        </p:nvSpPr>
        <p:spPr>
          <a:xfrm>
            <a:off x="847725" y="1937946"/>
            <a:ext cx="22867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As you accumulate data, group them into processes and these lists will get you started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800D9-2E92-45A2-B8A8-240BA2E37BCF}"/>
              </a:ext>
            </a:extLst>
          </p:cNvPr>
          <p:cNvSpPr txBox="1"/>
          <p:nvPr/>
        </p:nvSpPr>
        <p:spPr>
          <a:xfrm>
            <a:off x="1038225" y="11849100"/>
            <a:ext cx="22240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If you can’t measure it, then you can’t enhance or improve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40077-4807-42D8-A424-BF875666AE9D}"/>
              </a:ext>
            </a:extLst>
          </p:cNvPr>
          <p:cNvSpPr txBox="1"/>
          <p:nvPr/>
        </p:nvSpPr>
        <p:spPr>
          <a:xfrm>
            <a:off x="8096250" y="12780288"/>
            <a:ext cx="967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1800" dirty="0"/>
              <a:t>https://www.mckinsey.com/business-functions/marketing-and-sales/our-insights/prediction-the-future-of-cx</a:t>
            </a:r>
            <a:endParaRPr lang="en-US" sz="3200" b="0" i="1" dirty="0">
              <a:solidFill>
                <a:srgbClr val="3399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3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384938-293E-4B80-9D8D-0B7267691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5200" y="3117850"/>
            <a:ext cx="12465050" cy="1795363"/>
          </a:xfrm>
        </p:spPr>
        <p:txBody>
          <a:bodyPr/>
          <a:lstStyle/>
          <a:p>
            <a:r>
              <a:rPr lang="en-US" dirty="0"/>
              <a:t>Now Map the Steps for Each Process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B6F782-02BA-4600-8775-02EC0B1E8C1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1133" y="5106662"/>
            <a:ext cx="10926502" cy="9151223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Go to Google Images at            </a:t>
            </a:r>
            <a:r>
              <a:rPr lang="en-US" dirty="0">
                <a:hlinkClick r:id="rId2"/>
              </a:rPr>
              <a:t>https://www.google.com/imghp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and type in ‘B2B Customer Journey Maps’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Go through the examples to find ideas to design your own flow chart template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Remember that most are focused on the initial sale but ~80% of distributor revenues are flow –meaning repurchases of products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Start with existing customers and you will need different maps for projects versus flow business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Don’t forget feelings and human experience</a:t>
            </a:r>
          </a:p>
          <a:p>
            <a:pPr>
              <a:spcBef>
                <a:spcPts val="1200"/>
              </a:spcBef>
            </a:pPr>
            <a:endParaRPr lang="en-US" sz="1600" dirty="0"/>
          </a:p>
          <a:p>
            <a:pPr algn="ctr">
              <a:spcBef>
                <a:spcPts val="1200"/>
              </a:spcBef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This has nothing to do with mapping your sales process as that is step two, and most pipeline models turn into dead ends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 descr="The New B2B Buying Process | Gartner">
            <a:extLst>
              <a:ext uri="{FF2B5EF4-FFF2-40B4-BE49-F238E27FC236}">
                <a16:creationId xmlns:a16="http://schemas.microsoft.com/office/drawing/2014/main" id="{32706CFD-B245-4431-ACBB-82472B7F9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5" y="2165350"/>
            <a:ext cx="11533742" cy="938530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CF0B52-1047-438B-BA00-69883C63F26B}"/>
              </a:ext>
            </a:extLst>
          </p:cNvPr>
          <p:cNvSpPr txBox="1"/>
          <p:nvPr/>
        </p:nvSpPr>
        <p:spPr>
          <a:xfrm>
            <a:off x="13811250" y="12096750"/>
            <a:ext cx="4391025" cy="1200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555028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RCG Version 3">
  <a:themeElements>
    <a:clrScheme name="Indian River">
      <a:dk1>
        <a:srgbClr val="1F1F1F"/>
      </a:dk1>
      <a:lt1>
        <a:srgbClr val="FFFFFF"/>
      </a:lt1>
      <a:dk2>
        <a:srgbClr val="797979"/>
      </a:dk2>
      <a:lt2>
        <a:srgbClr val="192E50"/>
      </a:lt2>
      <a:accent1>
        <a:srgbClr val="800000"/>
      </a:accent1>
      <a:accent2>
        <a:srgbClr val="3E6FB5"/>
      </a:accent2>
      <a:accent3>
        <a:srgbClr val="339966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3E6FB5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000" b="0" i="1" dirty="0" smtClean="0">
            <a:solidFill>
              <a:srgbClr val="33996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RCG 2017" id="{E48B647F-E1C7-40FF-8BDD-9F02BEC99DF2}" vid="{29138542-E906-481C-92AB-3415047B6AEC}"/>
    </a:ext>
  </a:extLst>
</a:theme>
</file>

<file path=ppt/theme/theme3.xml><?xml version="1.0" encoding="utf-8"?>
<a:theme xmlns:a="http://schemas.openxmlformats.org/drawingml/2006/main" name="1_IRCG Version 3">
  <a:themeElements>
    <a:clrScheme name="Indian River">
      <a:dk1>
        <a:srgbClr val="1F1F1F"/>
      </a:dk1>
      <a:lt1>
        <a:srgbClr val="FFFFFF"/>
      </a:lt1>
      <a:dk2>
        <a:srgbClr val="797979"/>
      </a:dk2>
      <a:lt2>
        <a:srgbClr val="192E50"/>
      </a:lt2>
      <a:accent1>
        <a:srgbClr val="800000"/>
      </a:accent1>
      <a:accent2>
        <a:srgbClr val="3E6FB5"/>
      </a:accent2>
      <a:accent3>
        <a:srgbClr val="339966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3E6FB5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000" b="0" i="1" dirty="0" smtClean="0">
            <a:solidFill>
              <a:srgbClr val="33996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RCG 2017" id="{E48B647F-E1C7-40FF-8BDD-9F02BEC99DF2}" vid="{29138542-E906-481C-92AB-3415047B6AEC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88eb3dc-ff15-4c12-b4c5-62838d4e1ad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137731B949B24AA88552FC8C6D89FE" ma:contentTypeVersion="14" ma:contentTypeDescription="Create a new document." ma:contentTypeScope="" ma:versionID="33c5ba4613a5348eec963209817f03cf">
  <xsd:schema xmlns:xsd="http://www.w3.org/2001/XMLSchema" xmlns:xs="http://www.w3.org/2001/XMLSchema" xmlns:p="http://schemas.microsoft.com/office/2006/metadata/properties" xmlns:ns2="688eb3dc-ff15-4c12-b4c5-62838d4e1ad6" xmlns:ns3="2fcc516e-9d1c-49bf-a49a-be5b6dbe0fa0" targetNamespace="http://schemas.microsoft.com/office/2006/metadata/properties" ma:root="true" ma:fieldsID="7e2245389c2722085c0c593afa5cd378" ns2:_="" ns3:_="">
    <xsd:import namespace="688eb3dc-ff15-4c12-b4c5-62838d4e1ad6"/>
    <xsd:import namespace="2fcc516e-9d1c-49bf-a49a-be5b6dbe0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eb3dc-ff15-4c12-b4c5-62838d4e1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c516e-9d1c-49bf-a49a-be5b6dbe0f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256CE9-DBFA-4ED5-A609-938E195FE183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fcc516e-9d1c-49bf-a49a-be5b6dbe0fa0"/>
    <ds:schemaRef ds:uri="http://purl.org/dc/elements/1.1/"/>
    <ds:schemaRef ds:uri="688eb3dc-ff15-4c12-b4c5-62838d4e1ad6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90A2636-5C28-4856-B63D-47827AA727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8eb3dc-ff15-4c12-b4c5-62838d4e1ad6"/>
    <ds:schemaRef ds:uri="2fcc516e-9d1c-49bf-a49a-be5b6dbe0f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01A88B-F9BB-4B6E-BD3A-E0154222AA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1378</Words>
  <Application>Microsoft Office PowerPoint</Application>
  <PresentationFormat>Custom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Google Sans Text</vt:lpstr>
      <vt:lpstr>Helvetica Neue</vt:lpstr>
      <vt:lpstr>Helvetica Neue Medium</vt:lpstr>
      <vt:lpstr>Montserrat ExtraBold</vt:lpstr>
      <vt:lpstr>Montserrat Light</vt:lpstr>
      <vt:lpstr>Montserrat Medium</vt:lpstr>
      <vt:lpstr>Montserrat SemiBold</vt:lpstr>
      <vt:lpstr>Museo Slab 500</vt:lpstr>
      <vt:lpstr>White</vt:lpstr>
      <vt:lpstr>IRCG Version 3</vt:lpstr>
      <vt:lpstr>1_IRCG Version 3</vt:lpstr>
      <vt:lpstr>PowerPoint Presentation</vt:lpstr>
      <vt:lpstr>What exactly is CX?</vt:lpstr>
      <vt:lpstr>PowerPoint Presentation</vt:lpstr>
      <vt:lpstr>PowerPoint Presentation</vt:lpstr>
      <vt:lpstr>Success Requires Getting Out Of Your Echo Chamber</vt:lpstr>
      <vt:lpstr>Example Customer Interview Questions; Keep Your List Short</vt:lpstr>
      <vt:lpstr>The Interview Guide Will Change at Least 3 or 4 Times </vt:lpstr>
      <vt:lpstr>How to Map Your Touchpoints with Your Customers</vt:lpstr>
      <vt:lpstr>PowerPoint Presentation</vt:lpstr>
      <vt:lpstr>PowerPoint Presentation</vt:lpstr>
      <vt:lpstr>Useful How-To Research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Ally Doty</cp:lastModifiedBy>
  <cp:revision>41</cp:revision>
  <dcterms:modified xsi:type="dcterms:W3CDTF">2021-10-08T15:36:13Z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0x0101004A137731B949B24AA88552FC8C6D89FE</vt:lpwstr>
  </property>
</Properties>
</file>